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3"/>
  </p:notesMasterIdLst>
  <p:sldIdLst>
    <p:sldId id="256" r:id="rId2"/>
  </p:sldIdLst>
  <p:sldSz cx="43205400" cy="32405638"/>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2902"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05805"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58707"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11609"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64512" algn="l" defTabSz="452902" rtl="0" eaLnBrk="1" latinLnBrk="0" hangingPunct="1">
      <a:defRPr sz="2400" kern="1200">
        <a:solidFill>
          <a:schemeClr val="tx1"/>
        </a:solidFill>
        <a:latin typeface="Arial" charset="0"/>
        <a:ea typeface="ＭＳ Ｐゴシック" charset="0"/>
        <a:cs typeface="ＭＳ Ｐゴシック" charset="0"/>
      </a:defRPr>
    </a:lvl6pPr>
    <a:lvl7pPr marL="2717414" algn="l" defTabSz="452902" rtl="0" eaLnBrk="1" latinLnBrk="0" hangingPunct="1">
      <a:defRPr sz="2400" kern="1200">
        <a:solidFill>
          <a:schemeClr val="tx1"/>
        </a:solidFill>
        <a:latin typeface="Arial" charset="0"/>
        <a:ea typeface="ＭＳ Ｐゴシック" charset="0"/>
        <a:cs typeface="ＭＳ Ｐゴシック" charset="0"/>
      </a:defRPr>
    </a:lvl7pPr>
    <a:lvl8pPr marL="3170316" algn="l" defTabSz="452902" rtl="0" eaLnBrk="1" latinLnBrk="0" hangingPunct="1">
      <a:defRPr sz="2400" kern="1200">
        <a:solidFill>
          <a:schemeClr val="tx1"/>
        </a:solidFill>
        <a:latin typeface="Arial" charset="0"/>
        <a:ea typeface="ＭＳ Ｐゴシック" charset="0"/>
        <a:cs typeface="ＭＳ Ｐゴシック" charset="0"/>
      </a:defRPr>
    </a:lvl8pPr>
    <a:lvl9pPr marL="3623219" algn="l" defTabSz="452902"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1E29"/>
    <a:srgbClr val="31787E"/>
    <a:srgbClr val="296267"/>
    <a:srgbClr val="B40000"/>
    <a:srgbClr val="4E7398"/>
    <a:srgbClr val="426CAE"/>
    <a:srgbClr val="4E99C1"/>
    <a:srgbClr val="A79DE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38" autoAdjust="0"/>
    <p:restoredTop sz="88448" autoAdjust="0"/>
  </p:normalViewPr>
  <p:slideViewPr>
    <p:cSldViewPr>
      <p:cViewPr varScale="1">
        <p:scale>
          <a:sx n="24" d="100"/>
          <a:sy n="24" d="100"/>
        </p:scale>
        <p:origin x="2232" y="84"/>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91" d="100"/>
          <a:sy n="91" d="100"/>
        </p:scale>
        <p:origin x="-3368" y="-10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075"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13316"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079"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841615-1DF9-A448-9A9B-BCE9DBD29FED}" type="slidenum">
              <a:rPr lang="en-US"/>
              <a:pPr/>
              <a:t>‹#›</a:t>
            </a:fld>
            <a:endParaRPr lang="en-US" dirty="0"/>
          </a:p>
        </p:txBody>
      </p:sp>
    </p:spTree>
    <p:extLst>
      <p:ext uri="{BB962C8B-B14F-4D97-AF65-F5344CB8AC3E}">
        <p14:creationId xmlns:p14="http://schemas.microsoft.com/office/powerpoint/2010/main" val="391287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8" charset="0"/>
        <a:ea typeface="ＭＳ Ｐゴシック" pitchFamily="-84" charset="-128"/>
        <a:cs typeface="ＭＳ Ｐゴシック" pitchFamily="-84" charset="-128"/>
      </a:defRPr>
    </a:lvl1pPr>
    <a:lvl2pPr marL="452902" algn="l" rtl="0" eaLnBrk="0" fontAlgn="base" hangingPunct="0">
      <a:spcBef>
        <a:spcPct val="30000"/>
      </a:spcBef>
      <a:spcAft>
        <a:spcPct val="0"/>
      </a:spcAft>
      <a:defRPr sz="1200" kern="1200">
        <a:solidFill>
          <a:schemeClr val="tx1"/>
        </a:solidFill>
        <a:latin typeface="Times" pitchFamily="-108" charset="0"/>
        <a:ea typeface="ＭＳ Ｐゴシック" pitchFamily="-108" charset="-128"/>
        <a:cs typeface="+mn-cs"/>
      </a:defRPr>
    </a:lvl2pPr>
    <a:lvl3pPr marL="905805" algn="l" rtl="0" eaLnBrk="0" fontAlgn="base" hangingPunct="0">
      <a:spcBef>
        <a:spcPct val="30000"/>
      </a:spcBef>
      <a:spcAft>
        <a:spcPct val="0"/>
      </a:spcAft>
      <a:defRPr sz="1200" kern="1200">
        <a:solidFill>
          <a:schemeClr val="tx1"/>
        </a:solidFill>
        <a:latin typeface="Times" pitchFamily="-108" charset="0"/>
        <a:ea typeface="ＭＳ Ｐゴシック" pitchFamily="-108" charset="-128"/>
        <a:cs typeface="+mn-cs"/>
      </a:defRPr>
    </a:lvl3pPr>
    <a:lvl4pPr marL="1358707" algn="l" rtl="0" eaLnBrk="0" fontAlgn="base" hangingPunct="0">
      <a:spcBef>
        <a:spcPct val="30000"/>
      </a:spcBef>
      <a:spcAft>
        <a:spcPct val="0"/>
      </a:spcAft>
      <a:defRPr sz="1200" kern="1200">
        <a:solidFill>
          <a:schemeClr val="tx1"/>
        </a:solidFill>
        <a:latin typeface="Times" pitchFamily="-108" charset="0"/>
        <a:ea typeface="ＭＳ Ｐゴシック" pitchFamily="-108" charset="-128"/>
        <a:cs typeface="+mn-cs"/>
      </a:defRPr>
    </a:lvl4pPr>
    <a:lvl5pPr marL="1811609" algn="l" rtl="0" eaLnBrk="0" fontAlgn="base" hangingPunct="0">
      <a:spcBef>
        <a:spcPct val="30000"/>
      </a:spcBef>
      <a:spcAft>
        <a:spcPct val="0"/>
      </a:spcAft>
      <a:defRPr sz="1200" kern="1200">
        <a:solidFill>
          <a:schemeClr val="tx1"/>
        </a:solidFill>
        <a:latin typeface="Times" pitchFamily="-108" charset="0"/>
        <a:ea typeface="ＭＳ Ｐゴシック" pitchFamily="-108" charset="-128"/>
        <a:cs typeface="+mn-cs"/>
      </a:defRPr>
    </a:lvl5pPr>
    <a:lvl6pPr marL="2264512" algn="l" defTabSz="452902" rtl="0" eaLnBrk="1" latinLnBrk="0" hangingPunct="1">
      <a:defRPr sz="1200" kern="1200">
        <a:solidFill>
          <a:schemeClr val="tx1"/>
        </a:solidFill>
        <a:latin typeface="+mn-lt"/>
        <a:ea typeface="+mn-ea"/>
        <a:cs typeface="+mn-cs"/>
      </a:defRPr>
    </a:lvl6pPr>
    <a:lvl7pPr marL="2717414" algn="l" defTabSz="452902" rtl="0" eaLnBrk="1" latinLnBrk="0" hangingPunct="1">
      <a:defRPr sz="1200" kern="1200">
        <a:solidFill>
          <a:schemeClr val="tx1"/>
        </a:solidFill>
        <a:latin typeface="+mn-lt"/>
        <a:ea typeface="+mn-ea"/>
        <a:cs typeface="+mn-cs"/>
      </a:defRPr>
    </a:lvl7pPr>
    <a:lvl8pPr marL="3170316" algn="l" defTabSz="452902" rtl="0" eaLnBrk="1" latinLnBrk="0" hangingPunct="1">
      <a:defRPr sz="1200" kern="1200">
        <a:solidFill>
          <a:schemeClr val="tx1"/>
        </a:solidFill>
        <a:latin typeface="+mn-lt"/>
        <a:ea typeface="+mn-ea"/>
        <a:cs typeface="+mn-cs"/>
      </a:defRPr>
    </a:lvl8pPr>
    <a:lvl9pPr marL="3623219" algn="l" defTabSz="45290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25C66430-FF76-7B4E-9DC1-A2D9C309AAB8}" type="slidenum">
              <a:rPr lang="en-US" sz="1200"/>
              <a:pPr/>
              <a:t>1</a:t>
            </a:fld>
            <a:endParaRPr lang="en-US" sz="1200" dirty="0"/>
          </a:p>
        </p:txBody>
      </p:sp>
      <p:sp>
        <p:nvSpPr>
          <p:cNvPr id="15363" name="Rectangle 2"/>
          <p:cNvSpPr>
            <a:spLocks noGrp="1" noRot="1" noChangeAspect="1" noChangeArrowheads="1" noTextEdit="1"/>
          </p:cNvSpPr>
          <p:nvPr>
            <p:ph type="sldImg"/>
          </p:nvPr>
        </p:nvSpPr>
        <p:spPr>
          <a:xfrm>
            <a:off x="2857500" y="514350"/>
            <a:ext cx="3429000" cy="2571750"/>
          </a:xfrm>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pPr>
            <a:endParaRPr lang="en-US" dirty="0"/>
          </a:p>
        </p:txBody>
      </p:sp>
    </p:spTree>
    <p:extLst>
      <p:ext uri="{BB962C8B-B14F-4D97-AF65-F5344CB8AC3E}">
        <p14:creationId xmlns:p14="http://schemas.microsoft.com/office/powerpoint/2010/main" val="138357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405" y="10066752"/>
            <a:ext cx="36724590" cy="6946208"/>
          </a:xfrm>
        </p:spPr>
        <p:txBody>
          <a:bodyPr/>
          <a:lstStyle/>
          <a:p>
            <a:r>
              <a:rPr lang="en-CA" smtClean="0"/>
              <a:t>Click to edit Master title style</a:t>
            </a:r>
            <a:endParaRPr lang="en-US"/>
          </a:p>
        </p:txBody>
      </p:sp>
      <p:sp>
        <p:nvSpPr>
          <p:cNvPr id="3" name="Subtitle 2"/>
          <p:cNvSpPr>
            <a:spLocks noGrp="1"/>
          </p:cNvSpPr>
          <p:nvPr>
            <p:ph type="subTitle" idx="1"/>
          </p:nvPr>
        </p:nvSpPr>
        <p:spPr>
          <a:xfrm>
            <a:off x="6480810" y="18363195"/>
            <a:ext cx="30243780" cy="8281441"/>
          </a:xfrm>
        </p:spPr>
        <p:txBody>
          <a:bodyPr/>
          <a:lstStyle>
            <a:lvl1pPr marL="0" indent="0" algn="ctr">
              <a:buNone/>
              <a:defRPr/>
            </a:lvl1pPr>
            <a:lvl2pPr marL="452902" indent="0" algn="ctr">
              <a:buNone/>
              <a:defRPr/>
            </a:lvl2pPr>
            <a:lvl3pPr marL="905805" indent="0" algn="ctr">
              <a:buNone/>
              <a:defRPr/>
            </a:lvl3pPr>
            <a:lvl4pPr marL="1358707" indent="0" algn="ctr">
              <a:buNone/>
              <a:defRPr/>
            </a:lvl4pPr>
            <a:lvl5pPr marL="1811609" indent="0" algn="ctr">
              <a:buNone/>
              <a:defRPr/>
            </a:lvl5pPr>
            <a:lvl6pPr marL="2264512" indent="0" algn="ctr">
              <a:buNone/>
              <a:defRPr/>
            </a:lvl6pPr>
            <a:lvl7pPr marL="2717414" indent="0" algn="ctr">
              <a:buNone/>
              <a:defRPr/>
            </a:lvl7pPr>
            <a:lvl8pPr marL="3170316" indent="0" algn="ctr">
              <a:buNone/>
              <a:defRPr/>
            </a:lvl8pPr>
            <a:lvl9pPr marL="3623219" indent="0" algn="ctr">
              <a:buNone/>
              <a:defRPr/>
            </a:lvl9pPr>
          </a:lstStyle>
          <a:p>
            <a:r>
              <a:rPr lang="en-CA"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CB408F8E-6FB3-464A-9C30-2A3F5C4211BF}" type="slidenum">
              <a:rPr lang="en-US"/>
              <a:pPr/>
              <a:t>‹#›</a:t>
            </a:fld>
            <a:endParaRPr lang="en-US" dirty="0"/>
          </a:p>
        </p:txBody>
      </p:sp>
    </p:spTree>
    <p:extLst>
      <p:ext uri="{BB962C8B-B14F-4D97-AF65-F5344CB8AC3E}">
        <p14:creationId xmlns:p14="http://schemas.microsoft.com/office/powerpoint/2010/main" val="3952817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2B6E4779-C9D0-1546-BDA3-D15D6350C8C3}" type="slidenum">
              <a:rPr lang="en-US"/>
              <a:pPr/>
              <a:t>‹#›</a:t>
            </a:fld>
            <a:endParaRPr lang="en-US" dirty="0"/>
          </a:p>
        </p:txBody>
      </p:sp>
    </p:spTree>
    <p:extLst>
      <p:ext uri="{BB962C8B-B14F-4D97-AF65-F5344CB8AC3E}">
        <p14:creationId xmlns:p14="http://schemas.microsoft.com/office/powerpoint/2010/main" val="180535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783848" y="2880501"/>
            <a:ext cx="9179273" cy="25924510"/>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3242281" y="2880501"/>
            <a:ext cx="27361544" cy="25924510"/>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B44E3DF7-D832-E64A-A100-1F0D711245C3}" type="slidenum">
              <a:rPr lang="en-US"/>
              <a:pPr/>
              <a:t>‹#›</a:t>
            </a:fld>
            <a:endParaRPr lang="en-US" dirty="0"/>
          </a:p>
        </p:txBody>
      </p:sp>
    </p:spTree>
    <p:extLst>
      <p:ext uri="{BB962C8B-B14F-4D97-AF65-F5344CB8AC3E}">
        <p14:creationId xmlns:p14="http://schemas.microsoft.com/office/powerpoint/2010/main" val="281994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084C6583-A371-E440-BCED-D2D0D131BD20}" type="slidenum">
              <a:rPr lang="en-US"/>
              <a:pPr/>
              <a:t>‹#›</a:t>
            </a:fld>
            <a:endParaRPr lang="en-US" dirty="0"/>
          </a:p>
        </p:txBody>
      </p:sp>
    </p:spTree>
    <p:extLst>
      <p:ext uri="{BB962C8B-B14F-4D97-AF65-F5344CB8AC3E}">
        <p14:creationId xmlns:p14="http://schemas.microsoft.com/office/powerpoint/2010/main" val="1931573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12927" y="20823624"/>
            <a:ext cx="36724590" cy="6436120"/>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3412927" y="13734890"/>
            <a:ext cx="36724590" cy="7088733"/>
          </a:xfrm>
        </p:spPr>
        <p:txBody>
          <a:bodyPr anchor="b"/>
          <a:lstStyle>
            <a:lvl1pPr marL="0" indent="0">
              <a:buNone/>
              <a:defRPr sz="2000"/>
            </a:lvl1pPr>
            <a:lvl2pPr marL="452902" indent="0">
              <a:buNone/>
              <a:defRPr sz="1800"/>
            </a:lvl2pPr>
            <a:lvl3pPr marL="905805" indent="0">
              <a:buNone/>
              <a:defRPr sz="1600"/>
            </a:lvl3pPr>
            <a:lvl4pPr marL="1358707" indent="0">
              <a:buNone/>
              <a:defRPr sz="1400"/>
            </a:lvl4pPr>
            <a:lvl5pPr marL="1811609" indent="0">
              <a:buNone/>
              <a:defRPr sz="1400"/>
            </a:lvl5pPr>
            <a:lvl6pPr marL="2264512" indent="0">
              <a:buNone/>
              <a:defRPr sz="1400"/>
            </a:lvl6pPr>
            <a:lvl7pPr marL="2717414" indent="0">
              <a:buNone/>
              <a:defRPr sz="1400"/>
            </a:lvl7pPr>
            <a:lvl8pPr marL="3170316" indent="0">
              <a:buNone/>
              <a:defRPr sz="1400"/>
            </a:lvl8pPr>
            <a:lvl9pPr marL="3623219" indent="0">
              <a:buNone/>
              <a:defRPr sz="1400"/>
            </a:lvl9pPr>
          </a:lstStyle>
          <a:p>
            <a:pPr lvl="0"/>
            <a:r>
              <a:rPr lang="en-CA"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AAED8963-7EB0-0B4B-83FE-B728280DABD3}" type="slidenum">
              <a:rPr lang="en-US"/>
              <a:pPr/>
              <a:t>‹#›</a:t>
            </a:fld>
            <a:endParaRPr lang="en-US" dirty="0"/>
          </a:p>
        </p:txBody>
      </p:sp>
    </p:spTree>
    <p:extLst>
      <p:ext uri="{BB962C8B-B14F-4D97-AF65-F5344CB8AC3E}">
        <p14:creationId xmlns:p14="http://schemas.microsoft.com/office/powerpoint/2010/main" val="684551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3242282" y="9362879"/>
            <a:ext cx="18270408" cy="1944213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21692712" y="9362879"/>
            <a:ext cx="18270409" cy="1944213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628F32F2-82B6-9049-BEB3-E621FD709512}" type="slidenum">
              <a:rPr lang="en-US"/>
              <a:pPr/>
              <a:t>‹#›</a:t>
            </a:fld>
            <a:endParaRPr lang="en-US" dirty="0"/>
          </a:p>
        </p:txBody>
      </p:sp>
    </p:spTree>
    <p:extLst>
      <p:ext uri="{BB962C8B-B14F-4D97-AF65-F5344CB8AC3E}">
        <p14:creationId xmlns:p14="http://schemas.microsoft.com/office/powerpoint/2010/main" val="183280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60271" y="1297726"/>
            <a:ext cx="38884860" cy="540094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2160270" y="7253763"/>
            <a:ext cx="19089886" cy="3023026"/>
          </a:xfrm>
        </p:spPr>
        <p:txBody>
          <a:bodyPr anchor="b"/>
          <a:lstStyle>
            <a:lvl1pPr marL="0" indent="0">
              <a:buNone/>
              <a:defRPr sz="2400" b="1"/>
            </a:lvl1pPr>
            <a:lvl2pPr marL="452902" indent="0">
              <a:buNone/>
              <a:defRPr sz="2000" b="1"/>
            </a:lvl2pPr>
            <a:lvl3pPr marL="905805" indent="0">
              <a:buNone/>
              <a:defRPr sz="1800" b="1"/>
            </a:lvl3pPr>
            <a:lvl4pPr marL="1358707" indent="0">
              <a:buNone/>
              <a:defRPr sz="1600" b="1"/>
            </a:lvl4pPr>
            <a:lvl5pPr marL="1811609" indent="0">
              <a:buNone/>
              <a:defRPr sz="1600" b="1"/>
            </a:lvl5pPr>
            <a:lvl6pPr marL="2264512" indent="0">
              <a:buNone/>
              <a:defRPr sz="1600" b="1"/>
            </a:lvl6pPr>
            <a:lvl7pPr marL="2717414" indent="0">
              <a:buNone/>
              <a:defRPr sz="1600" b="1"/>
            </a:lvl7pPr>
            <a:lvl8pPr marL="3170316" indent="0">
              <a:buNone/>
              <a:defRPr sz="1600" b="1"/>
            </a:lvl8pPr>
            <a:lvl9pPr marL="3623219"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2160270" y="10276788"/>
            <a:ext cx="19089886" cy="186707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21947744" y="7253763"/>
            <a:ext cx="19097387" cy="3023026"/>
          </a:xfrm>
        </p:spPr>
        <p:txBody>
          <a:bodyPr anchor="b"/>
          <a:lstStyle>
            <a:lvl1pPr marL="0" indent="0">
              <a:buNone/>
              <a:defRPr sz="2400" b="1"/>
            </a:lvl1pPr>
            <a:lvl2pPr marL="452902" indent="0">
              <a:buNone/>
              <a:defRPr sz="2000" b="1"/>
            </a:lvl2pPr>
            <a:lvl3pPr marL="905805" indent="0">
              <a:buNone/>
              <a:defRPr sz="1800" b="1"/>
            </a:lvl3pPr>
            <a:lvl4pPr marL="1358707" indent="0">
              <a:buNone/>
              <a:defRPr sz="1600" b="1"/>
            </a:lvl4pPr>
            <a:lvl5pPr marL="1811609" indent="0">
              <a:buNone/>
              <a:defRPr sz="1600" b="1"/>
            </a:lvl5pPr>
            <a:lvl6pPr marL="2264512" indent="0">
              <a:buNone/>
              <a:defRPr sz="1600" b="1"/>
            </a:lvl6pPr>
            <a:lvl7pPr marL="2717414" indent="0">
              <a:buNone/>
              <a:defRPr sz="1600" b="1"/>
            </a:lvl7pPr>
            <a:lvl8pPr marL="3170316" indent="0">
              <a:buNone/>
              <a:defRPr sz="1600" b="1"/>
            </a:lvl8pPr>
            <a:lvl9pPr marL="3623219"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21947744" y="10276788"/>
            <a:ext cx="19097387" cy="186707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dirty="0"/>
          </a:p>
        </p:txBody>
      </p:sp>
      <p:sp>
        <p:nvSpPr>
          <p:cNvPr id="8" name="Rectangle 5"/>
          <p:cNvSpPr>
            <a:spLocks noGrp="1" noChangeArrowheads="1"/>
          </p:cNvSpPr>
          <p:nvPr>
            <p:ph type="ftr" sz="quarter" idx="11"/>
          </p:nvPr>
        </p:nvSpPr>
        <p:spPr>
          <a:ln/>
        </p:spPr>
        <p:txBody>
          <a:bodyPr/>
          <a:lstStyle>
            <a:lvl1pPr>
              <a:defRPr/>
            </a:lvl1pPr>
          </a:lstStyle>
          <a:p>
            <a:endParaRPr lang="en-US" dirty="0"/>
          </a:p>
        </p:txBody>
      </p:sp>
      <p:sp>
        <p:nvSpPr>
          <p:cNvPr id="9" name="Rectangle 6"/>
          <p:cNvSpPr>
            <a:spLocks noGrp="1" noChangeArrowheads="1"/>
          </p:cNvSpPr>
          <p:nvPr>
            <p:ph type="sldNum" sz="quarter" idx="12"/>
          </p:nvPr>
        </p:nvSpPr>
        <p:spPr>
          <a:ln/>
        </p:spPr>
        <p:txBody>
          <a:bodyPr/>
          <a:lstStyle>
            <a:lvl1pPr>
              <a:defRPr/>
            </a:lvl1pPr>
          </a:lstStyle>
          <a:p>
            <a:fld id="{19036F31-6EE5-7643-9611-011E51138A68}" type="slidenum">
              <a:rPr lang="en-US"/>
              <a:pPr/>
              <a:t>‹#›</a:t>
            </a:fld>
            <a:endParaRPr lang="en-US" dirty="0"/>
          </a:p>
        </p:txBody>
      </p:sp>
    </p:spTree>
    <p:extLst>
      <p:ext uri="{BB962C8B-B14F-4D97-AF65-F5344CB8AC3E}">
        <p14:creationId xmlns:p14="http://schemas.microsoft.com/office/powerpoint/2010/main" val="1307212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dirty="0"/>
          </a:p>
        </p:txBody>
      </p:sp>
      <p:sp>
        <p:nvSpPr>
          <p:cNvPr id="4" name="Rectangle 5"/>
          <p:cNvSpPr>
            <a:spLocks noGrp="1" noChangeArrowheads="1"/>
          </p:cNvSpPr>
          <p:nvPr>
            <p:ph type="ftr" sz="quarter" idx="11"/>
          </p:nvPr>
        </p:nvSpPr>
        <p:spPr>
          <a:ln/>
        </p:spPr>
        <p:txBody>
          <a:bodyPr/>
          <a:lstStyle>
            <a:lvl1pPr>
              <a:defRPr/>
            </a:lvl1pPr>
          </a:lstStyle>
          <a:p>
            <a:endParaRPr lang="en-US" dirty="0"/>
          </a:p>
        </p:txBody>
      </p:sp>
      <p:sp>
        <p:nvSpPr>
          <p:cNvPr id="5" name="Rectangle 6"/>
          <p:cNvSpPr>
            <a:spLocks noGrp="1" noChangeArrowheads="1"/>
          </p:cNvSpPr>
          <p:nvPr>
            <p:ph type="sldNum" sz="quarter" idx="12"/>
          </p:nvPr>
        </p:nvSpPr>
        <p:spPr>
          <a:ln/>
        </p:spPr>
        <p:txBody>
          <a:bodyPr/>
          <a:lstStyle>
            <a:lvl1pPr>
              <a:defRPr/>
            </a:lvl1pPr>
          </a:lstStyle>
          <a:p>
            <a:fld id="{49B67582-577B-874D-A3AC-1F3095A41DB5}" type="slidenum">
              <a:rPr lang="en-US"/>
              <a:pPr/>
              <a:t>‹#›</a:t>
            </a:fld>
            <a:endParaRPr lang="en-US" dirty="0"/>
          </a:p>
        </p:txBody>
      </p:sp>
    </p:spTree>
    <p:extLst>
      <p:ext uri="{BB962C8B-B14F-4D97-AF65-F5344CB8AC3E}">
        <p14:creationId xmlns:p14="http://schemas.microsoft.com/office/powerpoint/2010/main" val="2369487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D88A3B30-A64E-324C-82F5-1C1A069C8850}" type="slidenum">
              <a:rPr lang="en-US"/>
              <a:pPr/>
              <a:t>‹#›</a:t>
            </a:fld>
            <a:endParaRPr lang="en-US" dirty="0"/>
          </a:p>
        </p:txBody>
      </p:sp>
    </p:spTree>
    <p:extLst>
      <p:ext uri="{BB962C8B-B14F-4D97-AF65-F5344CB8AC3E}">
        <p14:creationId xmlns:p14="http://schemas.microsoft.com/office/powerpoint/2010/main" val="369063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60270" y="1290225"/>
            <a:ext cx="14214277" cy="5490956"/>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16892112" y="1290225"/>
            <a:ext cx="24153019" cy="276573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2160270" y="6781180"/>
            <a:ext cx="14214277" cy="22166356"/>
          </a:xfrm>
        </p:spPr>
        <p:txBody>
          <a:bodyPr/>
          <a:lstStyle>
            <a:lvl1pPr marL="0" indent="0">
              <a:buNone/>
              <a:defRPr sz="1400"/>
            </a:lvl1pPr>
            <a:lvl2pPr marL="452902" indent="0">
              <a:buNone/>
              <a:defRPr sz="1200"/>
            </a:lvl2pPr>
            <a:lvl3pPr marL="905805" indent="0">
              <a:buNone/>
              <a:defRPr sz="1000"/>
            </a:lvl3pPr>
            <a:lvl4pPr marL="1358707" indent="0">
              <a:buNone/>
              <a:defRPr sz="900"/>
            </a:lvl4pPr>
            <a:lvl5pPr marL="1811609" indent="0">
              <a:buNone/>
              <a:defRPr sz="900"/>
            </a:lvl5pPr>
            <a:lvl6pPr marL="2264512" indent="0">
              <a:buNone/>
              <a:defRPr sz="900"/>
            </a:lvl6pPr>
            <a:lvl7pPr marL="2717414" indent="0">
              <a:buNone/>
              <a:defRPr sz="900"/>
            </a:lvl7pPr>
            <a:lvl8pPr marL="3170316" indent="0">
              <a:buNone/>
              <a:defRPr sz="900"/>
            </a:lvl8pPr>
            <a:lvl9pPr marL="3623219" indent="0">
              <a:buNone/>
              <a:defRPr sz="900"/>
            </a:lvl9pPr>
          </a:lstStyle>
          <a:p>
            <a:pPr lvl="0"/>
            <a:r>
              <a:rPr lang="en-CA"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2366B38C-B96F-6041-B6E5-E3AC3CAB1B4D}" type="slidenum">
              <a:rPr lang="en-US"/>
              <a:pPr/>
              <a:t>‹#›</a:t>
            </a:fld>
            <a:endParaRPr lang="en-US" dirty="0"/>
          </a:p>
        </p:txBody>
      </p:sp>
    </p:spTree>
    <p:extLst>
      <p:ext uri="{BB962C8B-B14F-4D97-AF65-F5344CB8AC3E}">
        <p14:creationId xmlns:p14="http://schemas.microsoft.com/office/powerpoint/2010/main" val="24044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68559" y="22683948"/>
            <a:ext cx="25923240" cy="2677965"/>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8468559" y="2895504"/>
            <a:ext cx="25923240" cy="19443383"/>
          </a:xfrm>
        </p:spPr>
        <p:txBody>
          <a:bodyPr/>
          <a:lstStyle>
            <a:lvl1pPr marL="0" indent="0">
              <a:buNone/>
              <a:defRPr sz="3200"/>
            </a:lvl1pPr>
            <a:lvl2pPr marL="452902" indent="0">
              <a:buNone/>
              <a:defRPr sz="2800"/>
            </a:lvl2pPr>
            <a:lvl3pPr marL="905805" indent="0">
              <a:buNone/>
              <a:defRPr sz="2400"/>
            </a:lvl3pPr>
            <a:lvl4pPr marL="1358707" indent="0">
              <a:buNone/>
              <a:defRPr sz="2000"/>
            </a:lvl4pPr>
            <a:lvl5pPr marL="1811609" indent="0">
              <a:buNone/>
              <a:defRPr sz="2000"/>
            </a:lvl5pPr>
            <a:lvl6pPr marL="2264512" indent="0">
              <a:buNone/>
              <a:defRPr sz="2000"/>
            </a:lvl6pPr>
            <a:lvl7pPr marL="2717414" indent="0">
              <a:buNone/>
              <a:defRPr sz="2000"/>
            </a:lvl7pPr>
            <a:lvl8pPr marL="3170316" indent="0">
              <a:buNone/>
              <a:defRPr sz="2000"/>
            </a:lvl8pPr>
            <a:lvl9pPr marL="3623219" indent="0">
              <a:buNone/>
              <a:defRPr sz="2000"/>
            </a:lvl9pPr>
          </a:lstStyle>
          <a:p>
            <a:pPr lvl="0"/>
            <a:endParaRPr lang="en-US" noProof="0" dirty="0" smtClean="0"/>
          </a:p>
        </p:txBody>
      </p:sp>
      <p:sp>
        <p:nvSpPr>
          <p:cNvPr id="4" name="Text Placeholder 3"/>
          <p:cNvSpPr>
            <a:spLocks noGrp="1"/>
          </p:cNvSpPr>
          <p:nvPr>
            <p:ph type="body" sz="half" idx="2"/>
          </p:nvPr>
        </p:nvSpPr>
        <p:spPr>
          <a:xfrm>
            <a:off x="8468559" y="25361913"/>
            <a:ext cx="25923240" cy="3803162"/>
          </a:xfrm>
        </p:spPr>
        <p:txBody>
          <a:bodyPr/>
          <a:lstStyle>
            <a:lvl1pPr marL="0" indent="0">
              <a:buNone/>
              <a:defRPr sz="1400"/>
            </a:lvl1pPr>
            <a:lvl2pPr marL="452902" indent="0">
              <a:buNone/>
              <a:defRPr sz="1200"/>
            </a:lvl2pPr>
            <a:lvl3pPr marL="905805" indent="0">
              <a:buNone/>
              <a:defRPr sz="1000"/>
            </a:lvl3pPr>
            <a:lvl4pPr marL="1358707" indent="0">
              <a:buNone/>
              <a:defRPr sz="900"/>
            </a:lvl4pPr>
            <a:lvl5pPr marL="1811609" indent="0">
              <a:buNone/>
              <a:defRPr sz="900"/>
            </a:lvl5pPr>
            <a:lvl6pPr marL="2264512" indent="0">
              <a:buNone/>
              <a:defRPr sz="900"/>
            </a:lvl6pPr>
            <a:lvl7pPr marL="2717414" indent="0">
              <a:buNone/>
              <a:defRPr sz="900"/>
            </a:lvl7pPr>
            <a:lvl8pPr marL="3170316" indent="0">
              <a:buNone/>
              <a:defRPr sz="900"/>
            </a:lvl8pPr>
            <a:lvl9pPr marL="3623219" indent="0">
              <a:buNone/>
              <a:defRPr sz="900"/>
            </a:lvl9pPr>
          </a:lstStyle>
          <a:p>
            <a:pPr lvl="0"/>
            <a:r>
              <a:rPr lang="en-CA"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dirty="0"/>
          </a:p>
        </p:txBody>
      </p:sp>
      <p:sp>
        <p:nvSpPr>
          <p:cNvPr id="6" name="Rectangle 5"/>
          <p:cNvSpPr>
            <a:spLocks noGrp="1" noChangeArrowheads="1"/>
          </p:cNvSpPr>
          <p:nvPr>
            <p:ph type="ftr" sz="quarter" idx="11"/>
          </p:nvPr>
        </p:nvSpPr>
        <p:spPr>
          <a:ln/>
        </p:spPr>
        <p:txBody>
          <a:bodyPr/>
          <a:lstStyle>
            <a:lvl1pPr>
              <a:defRPr/>
            </a:lvl1pPr>
          </a:lstStyle>
          <a:p>
            <a:endParaRPr lang="en-US" dirty="0"/>
          </a:p>
        </p:txBody>
      </p:sp>
      <p:sp>
        <p:nvSpPr>
          <p:cNvPr id="7" name="Rectangle 6"/>
          <p:cNvSpPr>
            <a:spLocks noGrp="1" noChangeArrowheads="1"/>
          </p:cNvSpPr>
          <p:nvPr>
            <p:ph type="sldNum" sz="quarter" idx="12"/>
          </p:nvPr>
        </p:nvSpPr>
        <p:spPr>
          <a:ln/>
        </p:spPr>
        <p:txBody>
          <a:bodyPr/>
          <a:lstStyle>
            <a:lvl1pPr>
              <a:defRPr/>
            </a:lvl1pPr>
          </a:lstStyle>
          <a:p>
            <a:fld id="{5BE02177-8C81-9B4A-BBDB-E5F540E3940E}" type="slidenum">
              <a:rPr lang="en-US"/>
              <a:pPr/>
              <a:t>‹#›</a:t>
            </a:fld>
            <a:endParaRPr lang="en-US" dirty="0"/>
          </a:p>
        </p:txBody>
      </p:sp>
    </p:spTree>
    <p:extLst>
      <p:ext uri="{BB962C8B-B14F-4D97-AF65-F5344CB8AC3E}">
        <p14:creationId xmlns:p14="http://schemas.microsoft.com/office/powerpoint/2010/main" val="4194874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1862" y="2879734"/>
            <a:ext cx="36721676" cy="5401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434744" tIns="217372" rIns="434744" bIns="21737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3241862" y="9363060"/>
            <a:ext cx="36721676" cy="194421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434744" tIns="217372" rIns="434744" bIns="21737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3241862" y="29525905"/>
            <a:ext cx="9001321" cy="2159016"/>
          </a:xfrm>
          <a:prstGeom prst="rect">
            <a:avLst/>
          </a:prstGeom>
          <a:noFill/>
          <a:ln w="9525">
            <a:noFill/>
            <a:miter lim="800000"/>
            <a:headEnd/>
            <a:tailEnd/>
          </a:ln>
          <a:effectLst/>
        </p:spPr>
        <p:txBody>
          <a:bodyPr vert="horz" wrap="square" lIns="434744" tIns="217372" rIns="434744" bIns="217372" numCol="1" anchor="t" anchorCtr="0" compatLnSpc="1">
            <a:prstTxWarp prst="textNoShape">
              <a:avLst/>
            </a:prstTxWarp>
          </a:bodyPr>
          <a:lstStyle>
            <a:lvl1pPr>
              <a:defRPr sz="6600">
                <a:latin typeface="Times" charset="0"/>
              </a:defRPr>
            </a:lvl1pPr>
          </a:lstStyle>
          <a:p>
            <a:endParaRPr lang="en-US" dirty="0"/>
          </a:p>
        </p:txBody>
      </p:sp>
      <p:sp>
        <p:nvSpPr>
          <p:cNvPr id="1029" name="Rectangle 5"/>
          <p:cNvSpPr>
            <a:spLocks noGrp="1" noChangeArrowheads="1"/>
          </p:cNvSpPr>
          <p:nvPr>
            <p:ph type="ftr" sz="quarter" idx="3"/>
          </p:nvPr>
        </p:nvSpPr>
        <p:spPr bwMode="auto">
          <a:xfrm>
            <a:off x="14759208" y="29525905"/>
            <a:ext cx="13686985" cy="2159016"/>
          </a:xfrm>
          <a:prstGeom prst="rect">
            <a:avLst/>
          </a:prstGeom>
          <a:noFill/>
          <a:ln w="9525">
            <a:noFill/>
            <a:miter lim="800000"/>
            <a:headEnd/>
            <a:tailEnd/>
          </a:ln>
          <a:effectLst/>
        </p:spPr>
        <p:txBody>
          <a:bodyPr vert="horz" wrap="square" lIns="434744" tIns="217372" rIns="434744" bIns="217372" numCol="1" anchor="t" anchorCtr="0" compatLnSpc="1">
            <a:prstTxWarp prst="textNoShape">
              <a:avLst/>
            </a:prstTxWarp>
          </a:bodyPr>
          <a:lstStyle>
            <a:lvl1pPr algn="ctr">
              <a:defRPr sz="6600">
                <a:latin typeface="Times" charset="0"/>
              </a:defRPr>
            </a:lvl1pPr>
          </a:lstStyle>
          <a:p>
            <a:endParaRPr lang="en-US" dirty="0"/>
          </a:p>
        </p:txBody>
      </p:sp>
      <p:sp>
        <p:nvSpPr>
          <p:cNvPr id="1030" name="Rectangle 6"/>
          <p:cNvSpPr>
            <a:spLocks noGrp="1" noChangeArrowheads="1"/>
          </p:cNvSpPr>
          <p:nvPr>
            <p:ph type="sldNum" sz="quarter" idx="4"/>
          </p:nvPr>
        </p:nvSpPr>
        <p:spPr bwMode="auto">
          <a:xfrm>
            <a:off x="30962218" y="29525905"/>
            <a:ext cx="9001321" cy="2159016"/>
          </a:xfrm>
          <a:prstGeom prst="rect">
            <a:avLst/>
          </a:prstGeom>
          <a:noFill/>
          <a:ln w="9525">
            <a:noFill/>
            <a:miter lim="800000"/>
            <a:headEnd/>
            <a:tailEnd/>
          </a:ln>
          <a:effectLst/>
        </p:spPr>
        <p:txBody>
          <a:bodyPr vert="horz" wrap="square" lIns="434744" tIns="217372" rIns="434744" bIns="217372" numCol="1" anchor="t" anchorCtr="0" compatLnSpc="1">
            <a:prstTxWarp prst="textNoShape">
              <a:avLst/>
            </a:prstTxWarp>
          </a:bodyPr>
          <a:lstStyle>
            <a:lvl1pPr algn="r">
              <a:defRPr sz="6600">
                <a:latin typeface="Times" charset="0"/>
              </a:defRPr>
            </a:lvl1pPr>
          </a:lstStyle>
          <a:p>
            <a:fld id="{95E46882-1281-924A-8848-F951F22FAA83}"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48177" rtl="0" eaLnBrk="0" fontAlgn="base" hangingPunct="0">
        <a:spcBef>
          <a:spcPct val="0"/>
        </a:spcBef>
        <a:spcAft>
          <a:spcPct val="0"/>
        </a:spcAft>
        <a:defRPr sz="20900">
          <a:solidFill>
            <a:schemeClr val="tx2"/>
          </a:solidFill>
          <a:latin typeface="+mj-lt"/>
          <a:ea typeface="ＭＳ Ｐゴシック" pitchFamily="-84" charset="-128"/>
          <a:cs typeface="ＭＳ Ｐゴシック" pitchFamily="-84" charset="-128"/>
        </a:defRPr>
      </a:lvl1pPr>
      <a:lvl2pPr algn="ctr" defTabSz="4348177" rtl="0" eaLnBrk="0" fontAlgn="base" hangingPunct="0">
        <a:spcBef>
          <a:spcPct val="0"/>
        </a:spcBef>
        <a:spcAft>
          <a:spcPct val="0"/>
        </a:spcAft>
        <a:defRPr sz="20900">
          <a:solidFill>
            <a:schemeClr val="tx2"/>
          </a:solidFill>
          <a:latin typeface="Times" pitchFamily="-108" charset="0"/>
          <a:ea typeface="ＭＳ Ｐゴシック" pitchFamily="-84" charset="-128"/>
          <a:cs typeface="ＭＳ Ｐゴシック" pitchFamily="-84" charset="-128"/>
        </a:defRPr>
      </a:lvl2pPr>
      <a:lvl3pPr algn="ctr" defTabSz="4348177" rtl="0" eaLnBrk="0" fontAlgn="base" hangingPunct="0">
        <a:spcBef>
          <a:spcPct val="0"/>
        </a:spcBef>
        <a:spcAft>
          <a:spcPct val="0"/>
        </a:spcAft>
        <a:defRPr sz="20900">
          <a:solidFill>
            <a:schemeClr val="tx2"/>
          </a:solidFill>
          <a:latin typeface="Times" pitchFamily="-108" charset="0"/>
          <a:ea typeface="ＭＳ Ｐゴシック" pitchFamily="-84" charset="-128"/>
          <a:cs typeface="ＭＳ Ｐゴシック" pitchFamily="-84" charset="-128"/>
        </a:defRPr>
      </a:lvl3pPr>
      <a:lvl4pPr algn="ctr" defTabSz="4348177" rtl="0" eaLnBrk="0" fontAlgn="base" hangingPunct="0">
        <a:spcBef>
          <a:spcPct val="0"/>
        </a:spcBef>
        <a:spcAft>
          <a:spcPct val="0"/>
        </a:spcAft>
        <a:defRPr sz="20900">
          <a:solidFill>
            <a:schemeClr val="tx2"/>
          </a:solidFill>
          <a:latin typeface="Times" pitchFamily="-108" charset="0"/>
          <a:ea typeface="ＭＳ Ｐゴシック" pitchFamily="-84" charset="-128"/>
          <a:cs typeface="ＭＳ Ｐゴシック" pitchFamily="-84" charset="-128"/>
        </a:defRPr>
      </a:lvl4pPr>
      <a:lvl5pPr algn="ctr" defTabSz="4348177" rtl="0" eaLnBrk="0" fontAlgn="base" hangingPunct="0">
        <a:spcBef>
          <a:spcPct val="0"/>
        </a:spcBef>
        <a:spcAft>
          <a:spcPct val="0"/>
        </a:spcAft>
        <a:defRPr sz="20900">
          <a:solidFill>
            <a:schemeClr val="tx2"/>
          </a:solidFill>
          <a:latin typeface="Times" pitchFamily="-108" charset="0"/>
          <a:ea typeface="ＭＳ Ｐゴシック" pitchFamily="-84" charset="-128"/>
          <a:cs typeface="ＭＳ Ｐゴシック" pitchFamily="-84" charset="-128"/>
        </a:defRPr>
      </a:lvl5pPr>
      <a:lvl6pPr marL="452902" algn="ctr" defTabSz="4348177" rtl="0" fontAlgn="base">
        <a:spcBef>
          <a:spcPct val="0"/>
        </a:spcBef>
        <a:spcAft>
          <a:spcPct val="0"/>
        </a:spcAft>
        <a:defRPr sz="20900">
          <a:solidFill>
            <a:schemeClr val="tx2"/>
          </a:solidFill>
          <a:latin typeface="Times" pitchFamily="-108" charset="0"/>
        </a:defRPr>
      </a:lvl6pPr>
      <a:lvl7pPr marL="905805" algn="ctr" defTabSz="4348177" rtl="0" fontAlgn="base">
        <a:spcBef>
          <a:spcPct val="0"/>
        </a:spcBef>
        <a:spcAft>
          <a:spcPct val="0"/>
        </a:spcAft>
        <a:defRPr sz="20900">
          <a:solidFill>
            <a:schemeClr val="tx2"/>
          </a:solidFill>
          <a:latin typeface="Times" pitchFamily="-108" charset="0"/>
        </a:defRPr>
      </a:lvl7pPr>
      <a:lvl8pPr marL="1358707" algn="ctr" defTabSz="4348177" rtl="0" fontAlgn="base">
        <a:spcBef>
          <a:spcPct val="0"/>
        </a:spcBef>
        <a:spcAft>
          <a:spcPct val="0"/>
        </a:spcAft>
        <a:defRPr sz="20900">
          <a:solidFill>
            <a:schemeClr val="tx2"/>
          </a:solidFill>
          <a:latin typeface="Times" pitchFamily="-108" charset="0"/>
        </a:defRPr>
      </a:lvl8pPr>
      <a:lvl9pPr marL="1811609" algn="ctr" defTabSz="4348177" rtl="0" fontAlgn="base">
        <a:spcBef>
          <a:spcPct val="0"/>
        </a:spcBef>
        <a:spcAft>
          <a:spcPct val="0"/>
        </a:spcAft>
        <a:defRPr sz="20900">
          <a:solidFill>
            <a:schemeClr val="tx2"/>
          </a:solidFill>
          <a:latin typeface="Times" pitchFamily="-108" charset="0"/>
        </a:defRPr>
      </a:lvl9pPr>
    </p:titleStyle>
    <p:bodyStyle>
      <a:lvl1pPr marL="1630763" indent="-1630763" algn="l" defTabSz="4348177" rtl="0" eaLnBrk="0" fontAlgn="base" hangingPunct="0">
        <a:spcBef>
          <a:spcPct val="20000"/>
        </a:spcBef>
        <a:spcAft>
          <a:spcPct val="0"/>
        </a:spcAft>
        <a:buChar char="•"/>
        <a:defRPr sz="15300">
          <a:solidFill>
            <a:schemeClr val="tx1"/>
          </a:solidFill>
          <a:latin typeface="+mn-lt"/>
          <a:ea typeface="ＭＳ Ｐゴシック" pitchFamily="-84" charset="-128"/>
          <a:cs typeface="ＭＳ Ｐゴシック" pitchFamily="-84" charset="-128"/>
        </a:defRPr>
      </a:lvl1pPr>
      <a:lvl2pPr marL="3532009" indent="-1358707" algn="l" defTabSz="4348177" rtl="0" eaLnBrk="0" fontAlgn="base" hangingPunct="0">
        <a:spcBef>
          <a:spcPct val="20000"/>
        </a:spcBef>
        <a:spcAft>
          <a:spcPct val="0"/>
        </a:spcAft>
        <a:buChar char="–"/>
        <a:defRPr sz="13400">
          <a:solidFill>
            <a:schemeClr val="tx1"/>
          </a:solidFill>
          <a:latin typeface="+mn-lt"/>
          <a:ea typeface="ＭＳ Ｐゴシック" pitchFamily="-108" charset="-128"/>
        </a:defRPr>
      </a:lvl2pPr>
      <a:lvl3pPr marL="5433256" indent="-1085078" algn="l" defTabSz="4348177" rtl="0" eaLnBrk="0" fontAlgn="base" hangingPunct="0">
        <a:spcBef>
          <a:spcPct val="20000"/>
        </a:spcBef>
        <a:spcAft>
          <a:spcPct val="0"/>
        </a:spcAft>
        <a:buChar char="•"/>
        <a:defRPr sz="11500">
          <a:solidFill>
            <a:schemeClr val="tx1"/>
          </a:solidFill>
          <a:latin typeface="+mn-lt"/>
          <a:ea typeface="ＭＳ Ｐゴシック" pitchFamily="-108" charset="-128"/>
        </a:defRPr>
      </a:lvl3pPr>
      <a:lvl4pPr marL="7608130" indent="-1086652" algn="l" defTabSz="4348177" rtl="0" eaLnBrk="0" fontAlgn="base" hangingPunct="0">
        <a:spcBef>
          <a:spcPct val="20000"/>
        </a:spcBef>
        <a:spcAft>
          <a:spcPct val="0"/>
        </a:spcAft>
        <a:buChar char="–"/>
        <a:defRPr sz="9600">
          <a:solidFill>
            <a:schemeClr val="tx1"/>
          </a:solidFill>
          <a:latin typeface="+mn-lt"/>
          <a:ea typeface="ＭＳ Ｐゴシック" pitchFamily="-108" charset="-128"/>
        </a:defRPr>
      </a:lvl4pPr>
      <a:lvl5pPr marL="9781432" indent="-1085078" algn="l" defTabSz="4348177" rtl="0" eaLnBrk="0" fontAlgn="base" hangingPunct="0">
        <a:spcBef>
          <a:spcPct val="20000"/>
        </a:spcBef>
        <a:spcAft>
          <a:spcPct val="0"/>
        </a:spcAft>
        <a:buChar char="»"/>
        <a:defRPr sz="9600">
          <a:solidFill>
            <a:schemeClr val="tx1"/>
          </a:solidFill>
          <a:latin typeface="+mn-lt"/>
          <a:ea typeface="ＭＳ Ｐゴシック" pitchFamily="-108" charset="-128"/>
        </a:defRPr>
      </a:lvl5pPr>
      <a:lvl6pPr marL="10234334" indent="-1085078" algn="l" defTabSz="4348177" rtl="0" fontAlgn="base">
        <a:spcBef>
          <a:spcPct val="20000"/>
        </a:spcBef>
        <a:spcAft>
          <a:spcPct val="0"/>
        </a:spcAft>
        <a:buChar char="»"/>
        <a:defRPr sz="9600">
          <a:solidFill>
            <a:schemeClr val="tx1"/>
          </a:solidFill>
          <a:latin typeface="+mn-lt"/>
          <a:ea typeface="ＭＳ Ｐゴシック" pitchFamily="-108" charset="-128"/>
        </a:defRPr>
      </a:lvl6pPr>
      <a:lvl7pPr marL="10687237" indent="-1085078" algn="l" defTabSz="4348177" rtl="0" fontAlgn="base">
        <a:spcBef>
          <a:spcPct val="20000"/>
        </a:spcBef>
        <a:spcAft>
          <a:spcPct val="0"/>
        </a:spcAft>
        <a:buChar char="»"/>
        <a:defRPr sz="9600">
          <a:solidFill>
            <a:schemeClr val="tx1"/>
          </a:solidFill>
          <a:latin typeface="+mn-lt"/>
          <a:ea typeface="ＭＳ Ｐゴシック" pitchFamily="-108" charset="-128"/>
        </a:defRPr>
      </a:lvl7pPr>
      <a:lvl8pPr marL="11140139" indent="-1085078" algn="l" defTabSz="4348177" rtl="0" fontAlgn="base">
        <a:spcBef>
          <a:spcPct val="20000"/>
        </a:spcBef>
        <a:spcAft>
          <a:spcPct val="0"/>
        </a:spcAft>
        <a:buChar char="»"/>
        <a:defRPr sz="9600">
          <a:solidFill>
            <a:schemeClr val="tx1"/>
          </a:solidFill>
          <a:latin typeface="+mn-lt"/>
          <a:ea typeface="ＭＳ Ｐゴシック" pitchFamily="-108" charset="-128"/>
        </a:defRPr>
      </a:lvl8pPr>
      <a:lvl9pPr marL="11593041" indent="-1085078" algn="l" defTabSz="4348177" rtl="0" fontAlgn="base">
        <a:spcBef>
          <a:spcPct val="20000"/>
        </a:spcBef>
        <a:spcAft>
          <a:spcPct val="0"/>
        </a:spcAft>
        <a:buChar char="»"/>
        <a:defRPr sz="9600">
          <a:solidFill>
            <a:schemeClr val="tx1"/>
          </a:solidFill>
          <a:latin typeface="+mn-lt"/>
          <a:ea typeface="ＭＳ Ｐゴシック" pitchFamily="-108" charset="-128"/>
        </a:defRPr>
      </a:lvl9pPr>
    </p:bodyStyle>
    <p:otherStyle>
      <a:defPPr>
        <a:defRPr lang="en-US"/>
      </a:defPPr>
      <a:lvl1pPr marL="0" algn="l" defTabSz="452902" rtl="0" eaLnBrk="1" latinLnBrk="0" hangingPunct="1">
        <a:defRPr sz="1800" kern="1200">
          <a:solidFill>
            <a:schemeClr val="tx1"/>
          </a:solidFill>
          <a:latin typeface="+mn-lt"/>
          <a:ea typeface="+mn-ea"/>
          <a:cs typeface="+mn-cs"/>
        </a:defRPr>
      </a:lvl1pPr>
      <a:lvl2pPr marL="452902" algn="l" defTabSz="452902" rtl="0" eaLnBrk="1" latinLnBrk="0" hangingPunct="1">
        <a:defRPr sz="1800" kern="1200">
          <a:solidFill>
            <a:schemeClr val="tx1"/>
          </a:solidFill>
          <a:latin typeface="+mn-lt"/>
          <a:ea typeface="+mn-ea"/>
          <a:cs typeface="+mn-cs"/>
        </a:defRPr>
      </a:lvl2pPr>
      <a:lvl3pPr marL="905805" algn="l" defTabSz="452902" rtl="0" eaLnBrk="1" latinLnBrk="0" hangingPunct="1">
        <a:defRPr sz="1800" kern="1200">
          <a:solidFill>
            <a:schemeClr val="tx1"/>
          </a:solidFill>
          <a:latin typeface="+mn-lt"/>
          <a:ea typeface="+mn-ea"/>
          <a:cs typeface="+mn-cs"/>
        </a:defRPr>
      </a:lvl3pPr>
      <a:lvl4pPr marL="1358707" algn="l" defTabSz="452902" rtl="0" eaLnBrk="1" latinLnBrk="0" hangingPunct="1">
        <a:defRPr sz="1800" kern="1200">
          <a:solidFill>
            <a:schemeClr val="tx1"/>
          </a:solidFill>
          <a:latin typeface="+mn-lt"/>
          <a:ea typeface="+mn-ea"/>
          <a:cs typeface="+mn-cs"/>
        </a:defRPr>
      </a:lvl4pPr>
      <a:lvl5pPr marL="1811609" algn="l" defTabSz="452902" rtl="0" eaLnBrk="1" latinLnBrk="0" hangingPunct="1">
        <a:defRPr sz="1800" kern="1200">
          <a:solidFill>
            <a:schemeClr val="tx1"/>
          </a:solidFill>
          <a:latin typeface="+mn-lt"/>
          <a:ea typeface="+mn-ea"/>
          <a:cs typeface="+mn-cs"/>
        </a:defRPr>
      </a:lvl5pPr>
      <a:lvl6pPr marL="2264512" algn="l" defTabSz="452902" rtl="0" eaLnBrk="1" latinLnBrk="0" hangingPunct="1">
        <a:defRPr sz="1800" kern="1200">
          <a:solidFill>
            <a:schemeClr val="tx1"/>
          </a:solidFill>
          <a:latin typeface="+mn-lt"/>
          <a:ea typeface="+mn-ea"/>
          <a:cs typeface="+mn-cs"/>
        </a:defRPr>
      </a:lvl6pPr>
      <a:lvl7pPr marL="2717414" algn="l" defTabSz="452902" rtl="0" eaLnBrk="1" latinLnBrk="0" hangingPunct="1">
        <a:defRPr sz="1800" kern="1200">
          <a:solidFill>
            <a:schemeClr val="tx1"/>
          </a:solidFill>
          <a:latin typeface="+mn-lt"/>
          <a:ea typeface="+mn-ea"/>
          <a:cs typeface="+mn-cs"/>
        </a:defRPr>
      </a:lvl7pPr>
      <a:lvl8pPr marL="3170316" algn="l" defTabSz="452902" rtl="0" eaLnBrk="1" latinLnBrk="0" hangingPunct="1">
        <a:defRPr sz="1800" kern="1200">
          <a:solidFill>
            <a:schemeClr val="tx1"/>
          </a:solidFill>
          <a:latin typeface="+mn-lt"/>
          <a:ea typeface="+mn-ea"/>
          <a:cs typeface="+mn-cs"/>
        </a:defRPr>
      </a:lvl8pPr>
      <a:lvl9pPr marL="3623219" algn="l" defTabSz="45290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72" name="Group 14371"/>
          <p:cNvGrpSpPr/>
          <p:nvPr/>
        </p:nvGrpSpPr>
        <p:grpSpPr>
          <a:xfrm>
            <a:off x="28875508" y="5041579"/>
            <a:ext cx="14106525" cy="7272808"/>
            <a:chOff x="28875508" y="5041579"/>
            <a:chExt cx="14106525" cy="7272808"/>
          </a:xfrm>
        </p:grpSpPr>
        <p:pic>
          <p:nvPicPr>
            <p:cNvPr id="14368" name="Picture 14367"/>
            <p:cNvPicPr>
              <a:picLocks noChangeAspect="1"/>
            </p:cNvPicPr>
            <p:nvPr/>
          </p:nvPicPr>
          <p:blipFill>
            <a:blip r:embed="rId3"/>
            <a:stretch>
              <a:fillRect/>
            </a:stretch>
          </p:blipFill>
          <p:spPr>
            <a:xfrm>
              <a:off x="28875508" y="5389712"/>
              <a:ext cx="14106525" cy="6924675"/>
            </a:xfrm>
            <a:prstGeom prst="rect">
              <a:avLst/>
            </a:prstGeom>
          </p:spPr>
        </p:pic>
        <p:sp>
          <p:nvSpPr>
            <p:cNvPr id="41" name="TextBox 40"/>
            <p:cNvSpPr txBox="1"/>
            <p:nvPr/>
          </p:nvSpPr>
          <p:spPr>
            <a:xfrm>
              <a:off x="31971852" y="5041579"/>
              <a:ext cx="432048" cy="646331"/>
            </a:xfrm>
            <a:prstGeom prst="rect">
              <a:avLst/>
            </a:prstGeom>
            <a:noFill/>
          </p:spPr>
          <p:txBody>
            <a:bodyPr wrap="square" rtlCol="0">
              <a:spAutoFit/>
            </a:bodyPr>
            <a:lstStyle/>
            <a:p>
              <a:r>
                <a:rPr lang="en-US" sz="3600" dirty="0" smtClean="0"/>
                <a:t>B</a:t>
              </a:r>
              <a:endParaRPr lang="en-US" sz="3600" dirty="0"/>
            </a:p>
          </p:txBody>
        </p:sp>
        <p:sp>
          <p:nvSpPr>
            <p:cNvPr id="44" name="TextBox 43"/>
            <p:cNvSpPr txBox="1"/>
            <p:nvPr/>
          </p:nvSpPr>
          <p:spPr>
            <a:xfrm>
              <a:off x="37444460" y="5041579"/>
              <a:ext cx="432048" cy="646331"/>
            </a:xfrm>
            <a:prstGeom prst="rect">
              <a:avLst/>
            </a:prstGeom>
            <a:noFill/>
          </p:spPr>
          <p:txBody>
            <a:bodyPr wrap="square" rtlCol="0">
              <a:spAutoFit/>
            </a:bodyPr>
            <a:lstStyle/>
            <a:p>
              <a:r>
                <a:rPr lang="en-US" sz="3600" dirty="0" smtClean="0"/>
                <a:t>C</a:t>
              </a:r>
              <a:endParaRPr lang="en-US" sz="3600" dirty="0"/>
            </a:p>
          </p:txBody>
        </p:sp>
        <p:sp>
          <p:nvSpPr>
            <p:cNvPr id="136" name="TextBox 135"/>
            <p:cNvSpPr txBox="1"/>
            <p:nvPr/>
          </p:nvSpPr>
          <p:spPr>
            <a:xfrm>
              <a:off x="28947516" y="8425955"/>
              <a:ext cx="518065" cy="646331"/>
            </a:xfrm>
            <a:prstGeom prst="rect">
              <a:avLst/>
            </a:prstGeom>
            <a:noFill/>
          </p:spPr>
          <p:txBody>
            <a:bodyPr wrap="none" rtlCol="0">
              <a:spAutoFit/>
            </a:bodyPr>
            <a:lstStyle/>
            <a:p>
              <a:r>
                <a:rPr lang="en-US" sz="3600" dirty="0"/>
                <a:t>D</a:t>
              </a:r>
            </a:p>
          </p:txBody>
        </p:sp>
        <p:sp>
          <p:nvSpPr>
            <p:cNvPr id="137" name="TextBox 136"/>
            <p:cNvSpPr txBox="1"/>
            <p:nvPr/>
          </p:nvSpPr>
          <p:spPr>
            <a:xfrm>
              <a:off x="31971852" y="8425955"/>
              <a:ext cx="432048" cy="646331"/>
            </a:xfrm>
            <a:prstGeom prst="rect">
              <a:avLst/>
            </a:prstGeom>
            <a:noFill/>
          </p:spPr>
          <p:txBody>
            <a:bodyPr wrap="square" rtlCol="0">
              <a:spAutoFit/>
            </a:bodyPr>
            <a:lstStyle/>
            <a:p>
              <a:r>
                <a:rPr lang="en-US" sz="3600" dirty="0"/>
                <a:t>E</a:t>
              </a:r>
            </a:p>
          </p:txBody>
        </p:sp>
        <p:sp>
          <p:nvSpPr>
            <p:cNvPr id="138" name="TextBox 137"/>
            <p:cNvSpPr txBox="1"/>
            <p:nvPr/>
          </p:nvSpPr>
          <p:spPr>
            <a:xfrm>
              <a:off x="37444460" y="8425955"/>
              <a:ext cx="432048" cy="646331"/>
            </a:xfrm>
            <a:prstGeom prst="rect">
              <a:avLst/>
            </a:prstGeom>
            <a:noFill/>
          </p:spPr>
          <p:txBody>
            <a:bodyPr wrap="square" rtlCol="0">
              <a:spAutoFit/>
            </a:bodyPr>
            <a:lstStyle/>
            <a:p>
              <a:r>
                <a:rPr lang="en-US" sz="3600" dirty="0"/>
                <a:t>F</a:t>
              </a:r>
            </a:p>
          </p:txBody>
        </p:sp>
      </p:grpSp>
      <p:sp>
        <p:nvSpPr>
          <p:cNvPr id="131" name="TextBox 130"/>
          <p:cNvSpPr txBox="1"/>
          <p:nvPr/>
        </p:nvSpPr>
        <p:spPr>
          <a:xfrm>
            <a:off x="23918391" y="25379779"/>
            <a:ext cx="4357745" cy="4154984"/>
          </a:xfrm>
          <a:prstGeom prst="rect">
            <a:avLst/>
          </a:prstGeom>
          <a:solidFill>
            <a:schemeClr val="bg1"/>
          </a:solidFill>
          <a:ln w="76200">
            <a:solidFill>
              <a:schemeClr val="bg1">
                <a:lumMod val="50000"/>
              </a:schemeClr>
            </a:solidFill>
          </a:ln>
        </p:spPr>
        <p:txBody>
          <a:bodyPr wrap="square" rtlCol="0">
            <a:spAutoFit/>
          </a:bodyPr>
          <a:lstStyle/>
          <a:p>
            <a:pPr algn="ctr" defTabSz="942975"/>
            <a:r>
              <a:rPr lang="en-CA" dirty="0" smtClean="0">
                <a:solidFill>
                  <a:schemeClr val="bg1">
                    <a:lumMod val="50000"/>
                  </a:schemeClr>
                </a:solidFill>
              </a:rPr>
              <a:t>Insert an image to visualize what is being quantified in the graph to the left</a:t>
            </a: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p:txBody>
      </p:sp>
      <p:pic>
        <p:nvPicPr>
          <p:cNvPr id="128" name="Picture 127"/>
          <p:cNvPicPr>
            <a:picLocks noChangeAspect="1"/>
          </p:cNvPicPr>
          <p:nvPr/>
        </p:nvPicPr>
        <p:blipFill>
          <a:blip r:embed="rId4"/>
          <a:stretch>
            <a:fillRect/>
          </a:stretch>
        </p:blipFill>
        <p:spPr>
          <a:xfrm>
            <a:off x="24458801" y="12292071"/>
            <a:ext cx="3889791" cy="3122920"/>
          </a:xfrm>
          <a:prstGeom prst="rect">
            <a:avLst/>
          </a:prstGeom>
        </p:spPr>
      </p:pic>
      <p:pic>
        <p:nvPicPr>
          <p:cNvPr id="14361" name="Picture 14360"/>
          <p:cNvPicPr>
            <a:picLocks noChangeAspect="1"/>
          </p:cNvPicPr>
          <p:nvPr/>
        </p:nvPicPr>
        <p:blipFill>
          <a:blip r:embed="rId4"/>
          <a:stretch>
            <a:fillRect/>
          </a:stretch>
        </p:blipFill>
        <p:spPr>
          <a:xfrm>
            <a:off x="17717229" y="12211353"/>
            <a:ext cx="3889791" cy="3122920"/>
          </a:xfrm>
          <a:prstGeom prst="rect">
            <a:avLst/>
          </a:prstGeom>
        </p:spPr>
      </p:pic>
      <p:sp>
        <p:nvSpPr>
          <p:cNvPr id="24" name="TextBox 23"/>
          <p:cNvSpPr txBox="1"/>
          <p:nvPr/>
        </p:nvSpPr>
        <p:spPr>
          <a:xfrm>
            <a:off x="507838" y="17453659"/>
            <a:ext cx="13572000" cy="3416320"/>
          </a:xfrm>
          <a:prstGeom prst="rect">
            <a:avLst/>
          </a:prstGeom>
          <a:solidFill>
            <a:schemeClr val="bg1"/>
          </a:solidFill>
          <a:ln w="76200">
            <a:solidFill>
              <a:schemeClr val="bg1">
                <a:lumMod val="50000"/>
              </a:schemeClr>
            </a:solidFill>
          </a:ln>
        </p:spPr>
        <p:txBody>
          <a:bodyPr wrap="square" rtlCol="0">
            <a:spAutoFit/>
          </a:bodyPr>
          <a:lstStyle/>
          <a:p>
            <a:pPr algn="ctr"/>
            <a:r>
              <a:rPr lang="en-CA" dirty="0" smtClean="0">
                <a:solidFill>
                  <a:schemeClr val="bg1">
                    <a:lumMod val="50000"/>
                  </a:schemeClr>
                </a:solidFill>
              </a:rPr>
              <a:t>Insert a Diagram or image to help explain your methods</a:t>
            </a:r>
          </a:p>
          <a:p>
            <a:pPr algn="ctr"/>
            <a:r>
              <a:rPr lang="en-CA" dirty="0" smtClean="0">
                <a:solidFill>
                  <a:schemeClr val="bg1">
                    <a:lumMod val="50000"/>
                  </a:schemeClr>
                </a:solidFill>
              </a:rPr>
              <a:t>Use a letter system to label separate panels</a:t>
            </a:r>
          </a:p>
          <a:p>
            <a:pPr algn="ctr"/>
            <a:r>
              <a:rPr lang="en-CA" dirty="0" smtClean="0">
                <a:solidFill>
                  <a:schemeClr val="bg1">
                    <a:lumMod val="50000"/>
                  </a:schemeClr>
                </a:solidFill>
              </a:rPr>
              <a:t>Use arrows to direct viewers to important details</a:t>
            </a: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p:txBody>
      </p:sp>
      <p:sp>
        <p:nvSpPr>
          <p:cNvPr id="14341" name="Rectangle 12"/>
          <p:cNvSpPr>
            <a:spLocks noChangeArrowheads="1"/>
          </p:cNvSpPr>
          <p:nvPr/>
        </p:nvSpPr>
        <p:spPr bwMode="auto">
          <a:xfrm>
            <a:off x="37715176" y="24543683"/>
            <a:ext cx="4285744" cy="8855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572" tIns="45286" rIns="90572" bIns="45286">
            <a:spAutoFit/>
          </a:bodyPr>
          <a:lstStyle/>
          <a:p>
            <a:pPr algn="just">
              <a:spcBef>
                <a:spcPts val="483"/>
              </a:spcBef>
              <a:spcAft>
                <a:spcPts val="483"/>
              </a:spcAft>
            </a:pPr>
            <a:endParaRPr lang="en-US" dirty="0">
              <a:latin typeface="Times New Roman" charset="0"/>
            </a:endParaRPr>
          </a:p>
          <a:p>
            <a:pPr algn="just"/>
            <a:endParaRPr lang="en-US" dirty="0">
              <a:latin typeface="Times" charset="0"/>
            </a:endParaRPr>
          </a:p>
        </p:txBody>
      </p:sp>
      <p:sp>
        <p:nvSpPr>
          <p:cNvPr id="14342" name="Rectangle 13"/>
          <p:cNvSpPr>
            <a:spLocks noChangeArrowheads="1"/>
          </p:cNvSpPr>
          <p:nvPr/>
        </p:nvSpPr>
        <p:spPr bwMode="auto">
          <a:xfrm>
            <a:off x="300" y="-36015"/>
            <a:ext cx="43236000" cy="4123330"/>
          </a:xfrm>
          <a:prstGeom prst="rect">
            <a:avLst/>
          </a:prstGeom>
          <a:solidFill>
            <a:schemeClr val="accent3">
              <a:lumMod val="75000"/>
            </a:schemeClr>
          </a:solidFill>
          <a:ln>
            <a:noFill/>
          </a:ln>
        </p:spPr>
        <p:txBody>
          <a:bodyPr wrap="square" lIns="90572" tIns="45286" rIns="90572" bIns="45286">
            <a:spAutoFit/>
          </a:bodyPr>
          <a:lstStyle/>
          <a:p>
            <a:endParaRPr lang="en-US" sz="7200" dirty="0"/>
          </a:p>
          <a:p>
            <a:pPr algn="ctr"/>
            <a:r>
              <a:rPr lang="en-US" sz="7200" dirty="0" smtClean="0">
                <a:solidFill>
                  <a:schemeClr val="bg1"/>
                </a:solidFill>
              </a:rPr>
              <a:t>Enter your title here – do not capitalize the first letter of each word. Write it as a sentence.</a:t>
            </a:r>
            <a:r>
              <a:rPr lang="en-US" sz="5900" b="1" dirty="0" smtClean="0">
                <a:solidFill>
                  <a:schemeClr val="bg1"/>
                </a:solidFill>
              </a:rPr>
              <a:t> </a:t>
            </a:r>
          </a:p>
          <a:p>
            <a:pPr algn="ctr"/>
            <a:r>
              <a:rPr lang="en-US" sz="5700" u="sng" dirty="0" smtClean="0">
                <a:solidFill>
                  <a:schemeClr val="bg1"/>
                </a:solidFill>
              </a:rPr>
              <a:t>Presenting Author</a:t>
            </a:r>
            <a:r>
              <a:rPr lang="en-US" sz="5700" dirty="0" smtClean="0">
                <a:solidFill>
                  <a:schemeClr val="bg1"/>
                </a:solidFill>
              </a:rPr>
              <a:t>, Co-Author Name, PI Name, </a:t>
            </a:r>
            <a:r>
              <a:rPr lang="en-US" sz="5700" dirty="0" smtClean="0">
                <a:solidFill>
                  <a:schemeClr val="bg1"/>
                </a:solidFill>
              </a:rPr>
              <a:t>Dept. </a:t>
            </a:r>
            <a:r>
              <a:rPr lang="en-US" sz="5700" dirty="0" smtClean="0">
                <a:solidFill>
                  <a:schemeClr val="bg1"/>
                </a:solidFill>
              </a:rPr>
              <a:t> Name, </a:t>
            </a:r>
            <a:r>
              <a:rPr lang="en-US" sz="5700" dirty="0" smtClean="0">
                <a:solidFill>
                  <a:schemeClr val="bg1"/>
                </a:solidFill>
              </a:rPr>
              <a:t>University </a:t>
            </a:r>
            <a:r>
              <a:rPr lang="en-US" sz="5700" dirty="0" smtClean="0">
                <a:solidFill>
                  <a:schemeClr val="bg1"/>
                </a:solidFill>
              </a:rPr>
              <a:t>Name, City, Province/State</a:t>
            </a:r>
            <a:endParaRPr lang="en-US" sz="5700" dirty="0" smtClean="0">
              <a:solidFill>
                <a:schemeClr val="bg1"/>
              </a:solidFill>
            </a:endParaRPr>
          </a:p>
          <a:p>
            <a:pPr algn="ctr"/>
            <a:endParaRPr lang="en-US" sz="5900" dirty="0">
              <a:solidFill>
                <a:schemeClr val="bg1"/>
              </a:solidFill>
            </a:endParaRPr>
          </a:p>
        </p:txBody>
      </p:sp>
      <p:sp>
        <p:nvSpPr>
          <p:cNvPr id="14344" name="Rectangle 18"/>
          <p:cNvSpPr>
            <a:spLocks noChangeArrowheads="1"/>
          </p:cNvSpPr>
          <p:nvPr/>
        </p:nvSpPr>
        <p:spPr bwMode="auto">
          <a:xfrm>
            <a:off x="501752" y="12544344"/>
            <a:ext cx="9649072" cy="45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572" tIns="45286" rIns="90572" bIns="45286">
            <a:spAutoFit/>
          </a:bodyPr>
          <a:lstStyle/>
          <a:p>
            <a:pPr marL="339677" indent="-339677">
              <a:buFont typeface="Arial"/>
              <a:buChar char="•"/>
            </a:pPr>
            <a:r>
              <a:rPr lang="en-US" dirty="0"/>
              <a:t>Break your methods down into sections to allow your audience to quickly scan </a:t>
            </a:r>
            <a:r>
              <a:rPr lang="en-US" dirty="0" smtClean="0"/>
              <a:t>for useful information</a:t>
            </a:r>
          </a:p>
          <a:p>
            <a:pPr marL="339677" indent="-339677">
              <a:buFont typeface="Arial"/>
              <a:buChar char="•"/>
            </a:pPr>
            <a:r>
              <a:rPr lang="en-US" dirty="0" smtClean="0"/>
              <a:t>Use summary statements to outline the sections – Do not write “Data Analysis”, write a descriptive sentence about your specific analysis such as  “Neuronal Morphology was measured using </a:t>
            </a:r>
            <a:r>
              <a:rPr lang="en-US" dirty="0" err="1" smtClean="0"/>
              <a:t>Sholl</a:t>
            </a:r>
            <a:r>
              <a:rPr lang="en-US" dirty="0" smtClean="0"/>
              <a:t> Analysis” </a:t>
            </a:r>
            <a:endParaRPr lang="en-US" dirty="0"/>
          </a:p>
          <a:p>
            <a:pPr marL="339677" indent="-339677">
              <a:buFont typeface="Arial"/>
              <a:buChar char="•"/>
            </a:pPr>
            <a:r>
              <a:rPr lang="en-CA" dirty="0" smtClean="0"/>
              <a:t>Briefly describe your experimental groups (species, age, </a:t>
            </a:r>
            <a:r>
              <a:rPr lang="en-CA" dirty="0" err="1" smtClean="0"/>
              <a:t>etc</a:t>
            </a:r>
            <a:r>
              <a:rPr lang="en-CA" dirty="0" smtClean="0"/>
              <a:t>) including only relevant information</a:t>
            </a:r>
          </a:p>
          <a:p>
            <a:pPr marL="339677" indent="-339677">
              <a:buFont typeface="Arial"/>
              <a:buChar char="•"/>
            </a:pPr>
            <a:r>
              <a:rPr lang="en-US" dirty="0" smtClean="0"/>
              <a:t>Simple overview of method used to prepare samples or experimental design</a:t>
            </a:r>
          </a:p>
          <a:p>
            <a:pPr marL="339677" indent="-339677">
              <a:buFont typeface="Arial"/>
              <a:buChar char="•"/>
            </a:pPr>
            <a:endParaRPr lang="en-US" dirty="0"/>
          </a:p>
          <a:p>
            <a:endParaRPr lang="en-US" dirty="0" smtClean="0"/>
          </a:p>
        </p:txBody>
      </p:sp>
      <p:sp>
        <p:nvSpPr>
          <p:cNvPr id="14345" name="Rectangle 62"/>
          <p:cNvSpPr>
            <a:spLocks noChangeArrowheads="1"/>
          </p:cNvSpPr>
          <p:nvPr/>
        </p:nvSpPr>
        <p:spPr bwMode="auto">
          <a:xfrm>
            <a:off x="29444659" y="27726709"/>
            <a:ext cx="5263497" cy="6454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90580" tIns="45290" rIns="90580" bIns="45290">
            <a:spAutoFit/>
          </a:bodyPr>
          <a:lstStyle/>
          <a:p>
            <a:r>
              <a:rPr lang="en-US" sz="3600" dirty="0"/>
              <a:t>This work was funded by</a:t>
            </a:r>
          </a:p>
        </p:txBody>
      </p:sp>
      <p:sp>
        <p:nvSpPr>
          <p:cNvPr id="14346" name="Rectangle 102"/>
          <p:cNvSpPr>
            <a:spLocks noChangeArrowheads="1"/>
          </p:cNvSpPr>
          <p:nvPr/>
        </p:nvSpPr>
        <p:spPr bwMode="auto">
          <a:xfrm>
            <a:off x="28812665" y="14042579"/>
            <a:ext cx="13527962" cy="793975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572" tIns="45286" rIns="90572" bIns="45286">
            <a:spAutoFit/>
          </a:bodyPr>
          <a:lstStyle/>
          <a:p>
            <a:pPr marL="342900" indent="-342900">
              <a:buFont typeface="Arial"/>
              <a:buChar char="•"/>
            </a:pPr>
            <a:r>
              <a:rPr lang="en-US" sz="2600" dirty="0" smtClean="0"/>
              <a:t>Add a quick summary of your key findings and what they suggest (</a:t>
            </a:r>
            <a:r>
              <a:rPr lang="en-US" sz="2600" dirty="0" smtClean="0"/>
              <a:t>Ex. </a:t>
            </a:r>
            <a:r>
              <a:rPr lang="en-US" sz="2600" dirty="0" smtClean="0"/>
              <a:t>These </a:t>
            </a:r>
            <a:r>
              <a:rPr lang="en-US" sz="2600" dirty="0" smtClean="0"/>
              <a:t>findings suggest </a:t>
            </a:r>
            <a:r>
              <a:rPr lang="en-US" sz="2600" dirty="0" smtClean="0"/>
              <a:t>that...)</a:t>
            </a:r>
          </a:p>
          <a:p>
            <a:pPr marL="342900" indent="-342900">
              <a:buFont typeface="Arial"/>
              <a:buChar char="•"/>
            </a:pPr>
            <a:r>
              <a:rPr lang="en-US" sz="2600" b="1" dirty="0" smtClean="0"/>
              <a:t>General PowerPoint tips:</a:t>
            </a:r>
          </a:p>
          <a:p>
            <a:pPr marL="795802" lvl="1" indent="-342900">
              <a:buFont typeface="Arial"/>
              <a:buChar char="•"/>
            </a:pPr>
            <a:r>
              <a:rPr lang="en-US" dirty="0" smtClean="0"/>
              <a:t>Set the exact size of text boxes in the “Format” tab to keep things consistent.</a:t>
            </a:r>
          </a:p>
          <a:p>
            <a:pPr marL="795802" lvl="1" indent="-342900">
              <a:buFont typeface="Arial"/>
              <a:buChar char="•"/>
            </a:pPr>
            <a:r>
              <a:rPr lang="en-US" dirty="0" smtClean="0"/>
              <a:t>Turn on the guides and smart guides to help you align your content</a:t>
            </a:r>
          </a:p>
          <a:p>
            <a:pPr marL="795802" lvl="1" indent="-342900">
              <a:buFont typeface="Arial"/>
              <a:buChar char="•"/>
            </a:pPr>
            <a:r>
              <a:rPr lang="en-US" dirty="0" smtClean="0"/>
              <a:t>Hold shift to constrain the dimensions of an object while re-sizing or creating it from scratch. Works to make perfect circles, squares or straight lines.</a:t>
            </a:r>
          </a:p>
          <a:p>
            <a:pPr marL="795802" lvl="1" indent="-342900">
              <a:buFont typeface="Arial"/>
              <a:buChar char="•"/>
            </a:pPr>
            <a:r>
              <a:rPr lang="en-US" dirty="0" smtClean="0"/>
              <a:t>Hold Control (Ctrl) while selecting items to move or re-size them together</a:t>
            </a:r>
          </a:p>
          <a:p>
            <a:pPr marL="795802" lvl="1" indent="-342900">
              <a:buFont typeface="Arial"/>
              <a:buChar char="•"/>
            </a:pPr>
            <a:r>
              <a:rPr lang="en-US" dirty="0" smtClean="0"/>
              <a:t>Group items to make them easy to move </a:t>
            </a:r>
          </a:p>
          <a:p>
            <a:pPr marL="795802" lvl="1" indent="-342900">
              <a:buFont typeface="Arial"/>
              <a:buChar char="•"/>
            </a:pPr>
            <a:r>
              <a:rPr lang="en-US" dirty="0" smtClean="0"/>
              <a:t>Use these keys to work quickly (one hand on the mouse the other for these actions)</a:t>
            </a:r>
          </a:p>
          <a:p>
            <a:pPr marL="1248705" lvl="2" indent="-342900">
              <a:buFont typeface="Arial"/>
              <a:buChar char="•"/>
            </a:pPr>
            <a:r>
              <a:rPr lang="en-US" b="1" dirty="0" smtClean="0"/>
              <a:t>Press Control and (Ctrl+): </a:t>
            </a:r>
          </a:p>
          <a:p>
            <a:pPr marL="1701607" lvl="3" indent="-342900">
              <a:buFont typeface="Arial"/>
              <a:buChar char="•"/>
            </a:pPr>
            <a:r>
              <a:rPr lang="en-US" b="1" dirty="0" smtClean="0"/>
              <a:t>X –  for Cut</a:t>
            </a:r>
          </a:p>
          <a:p>
            <a:pPr marL="1701607" lvl="3" indent="-342900">
              <a:buFont typeface="Arial"/>
              <a:buChar char="•"/>
            </a:pPr>
            <a:r>
              <a:rPr lang="en-US" b="1" dirty="0" smtClean="0"/>
              <a:t>C – for Copy</a:t>
            </a:r>
          </a:p>
          <a:p>
            <a:pPr marL="1701607" lvl="3" indent="-342900">
              <a:buFont typeface="Arial"/>
              <a:buChar char="•"/>
            </a:pPr>
            <a:r>
              <a:rPr lang="en-US" b="1" dirty="0" smtClean="0"/>
              <a:t>V – for Paste</a:t>
            </a:r>
          </a:p>
          <a:p>
            <a:pPr marL="1701607" lvl="3" indent="-342900">
              <a:buFont typeface="Arial"/>
              <a:buChar char="•"/>
            </a:pPr>
            <a:r>
              <a:rPr lang="en-US" b="1" dirty="0" smtClean="0"/>
              <a:t>Z – for Undo</a:t>
            </a:r>
          </a:p>
          <a:p>
            <a:pPr marL="1701607" lvl="3" indent="-342900">
              <a:buFont typeface="Arial"/>
              <a:buChar char="•"/>
            </a:pPr>
            <a:r>
              <a:rPr lang="en-US" b="1" dirty="0" smtClean="0"/>
              <a:t>Y – for Redo</a:t>
            </a:r>
          </a:p>
          <a:p>
            <a:pPr marL="1701607" lvl="3" indent="-342900">
              <a:buFont typeface="Arial"/>
              <a:buChar char="•"/>
            </a:pPr>
            <a:r>
              <a:rPr lang="en-US" b="1" dirty="0" smtClean="0"/>
              <a:t>A – for Select All</a:t>
            </a:r>
          </a:p>
          <a:p>
            <a:pPr marL="1701607" lvl="3" indent="-342900">
              <a:buFont typeface="Arial"/>
              <a:buChar char="•"/>
            </a:pPr>
            <a:r>
              <a:rPr lang="en-US" b="1" dirty="0" smtClean="0"/>
              <a:t>B – for Bold Text</a:t>
            </a:r>
          </a:p>
          <a:p>
            <a:pPr marL="1701607" lvl="3" indent="-342900">
              <a:buFont typeface="Arial"/>
              <a:buChar char="•"/>
            </a:pPr>
            <a:r>
              <a:rPr lang="en-US" b="1" dirty="0" smtClean="0"/>
              <a:t>I – for Italicized Text</a:t>
            </a:r>
          </a:p>
          <a:p>
            <a:pPr marL="1701607" lvl="3" indent="-342900">
              <a:buFont typeface="Arial"/>
              <a:buChar char="•"/>
            </a:pPr>
            <a:r>
              <a:rPr lang="en-US" b="1" dirty="0" smtClean="0"/>
              <a:t>U – for underlined Text</a:t>
            </a:r>
          </a:p>
          <a:p>
            <a:pPr marL="795802" lvl="1" indent="-342900">
              <a:buFont typeface="Arial"/>
              <a:buChar char="•"/>
            </a:pPr>
            <a:r>
              <a:rPr lang="en-US" b="1" dirty="0" smtClean="0"/>
              <a:t>100% in PowerPoint is not always the real 100%.</a:t>
            </a:r>
            <a:endParaRPr lang="en-US" b="1" dirty="0"/>
          </a:p>
        </p:txBody>
      </p:sp>
      <p:sp>
        <p:nvSpPr>
          <p:cNvPr id="14347" name="TextBox 53"/>
          <p:cNvSpPr txBox="1">
            <a:spLocks noChangeArrowheads="1"/>
          </p:cNvSpPr>
          <p:nvPr/>
        </p:nvSpPr>
        <p:spPr bwMode="auto">
          <a:xfrm>
            <a:off x="534514" y="4308585"/>
            <a:ext cx="13572000" cy="999405"/>
          </a:xfrm>
          <a:prstGeom prst="rect">
            <a:avLst/>
          </a:prstGeom>
          <a:solidFill>
            <a:srgbClr val="35436A"/>
          </a:solidFill>
          <a:ln>
            <a:noFill/>
          </a:ln>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5900" dirty="0">
                <a:solidFill>
                  <a:srgbClr val="FFFFFF"/>
                </a:solidFill>
              </a:rPr>
              <a:t>Introduction</a:t>
            </a:r>
          </a:p>
        </p:txBody>
      </p:sp>
      <p:sp>
        <p:nvSpPr>
          <p:cNvPr id="14348" name="TextBox 54"/>
          <p:cNvSpPr txBox="1">
            <a:spLocks noChangeArrowheads="1"/>
          </p:cNvSpPr>
          <p:nvPr/>
        </p:nvSpPr>
        <p:spPr bwMode="auto">
          <a:xfrm>
            <a:off x="504355" y="10730211"/>
            <a:ext cx="13572000" cy="999405"/>
          </a:xfrm>
          <a:prstGeom prst="rect">
            <a:avLst/>
          </a:prstGeom>
          <a:solidFill>
            <a:srgbClr val="35436A"/>
          </a:solidFill>
          <a:ln>
            <a:noFill/>
          </a:ln>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5900" dirty="0">
                <a:solidFill>
                  <a:srgbClr val="FFFFFF"/>
                </a:solidFill>
              </a:rPr>
              <a:t>Materials and Methods</a:t>
            </a:r>
          </a:p>
        </p:txBody>
      </p:sp>
      <p:sp>
        <p:nvSpPr>
          <p:cNvPr id="14349" name="TextBox 55"/>
          <p:cNvSpPr txBox="1">
            <a:spLocks noChangeArrowheads="1"/>
          </p:cNvSpPr>
          <p:nvPr/>
        </p:nvSpPr>
        <p:spPr bwMode="auto">
          <a:xfrm>
            <a:off x="14733694" y="4321499"/>
            <a:ext cx="13572000" cy="999405"/>
          </a:xfrm>
          <a:prstGeom prst="rect">
            <a:avLst/>
          </a:prstGeom>
          <a:solidFill>
            <a:schemeClr val="accent6">
              <a:lumMod val="75000"/>
            </a:schemeClr>
          </a:solidFill>
          <a:ln>
            <a:noFill/>
          </a:ln>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5900" dirty="0" smtClean="0">
                <a:solidFill>
                  <a:srgbClr val="FFFFFF"/>
                </a:solidFill>
              </a:rPr>
              <a:t>Summary</a:t>
            </a:r>
            <a:endParaRPr lang="en-US" sz="5900" dirty="0">
              <a:solidFill>
                <a:srgbClr val="FFFFFF"/>
              </a:solidFill>
            </a:endParaRPr>
          </a:p>
        </p:txBody>
      </p:sp>
      <p:sp>
        <p:nvSpPr>
          <p:cNvPr id="14350" name="TextBox 56"/>
          <p:cNvSpPr txBox="1">
            <a:spLocks noChangeArrowheads="1"/>
          </p:cNvSpPr>
          <p:nvPr/>
        </p:nvSpPr>
        <p:spPr bwMode="auto">
          <a:xfrm>
            <a:off x="28875507" y="12890451"/>
            <a:ext cx="13572000" cy="999405"/>
          </a:xfrm>
          <a:prstGeom prst="rect">
            <a:avLst/>
          </a:prstGeom>
          <a:solidFill>
            <a:srgbClr val="35436A"/>
          </a:solidFill>
          <a:ln>
            <a:noFill/>
          </a:ln>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5900" dirty="0">
                <a:solidFill>
                  <a:srgbClr val="FFFFFF"/>
                </a:solidFill>
              </a:rPr>
              <a:t>Conclusions</a:t>
            </a:r>
          </a:p>
        </p:txBody>
      </p:sp>
      <p:sp>
        <p:nvSpPr>
          <p:cNvPr id="14353" name="Rectangle 49"/>
          <p:cNvSpPr>
            <a:spLocks noChangeArrowheads="1"/>
          </p:cNvSpPr>
          <p:nvPr/>
        </p:nvSpPr>
        <p:spPr bwMode="auto">
          <a:xfrm>
            <a:off x="504356" y="11882339"/>
            <a:ext cx="13572000" cy="522352"/>
          </a:xfrm>
          <a:prstGeom prst="rect">
            <a:avLst/>
          </a:prstGeom>
          <a:solidFill>
            <a:schemeClr val="bg1">
              <a:lumMod val="65000"/>
            </a:schemeClr>
          </a:solidFill>
          <a:ln>
            <a:noFill/>
          </a:ln>
        </p:spPr>
        <p:txBody>
          <a:bodyPr wrap="square" lIns="90580" tIns="45290" rIns="90580" bIns="45290">
            <a:spAutoFit/>
          </a:bodyPr>
          <a:lstStyle/>
          <a:p>
            <a:pPr algn="ctr"/>
            <a:r>
              <a:rPr lang="en-GB" sz="2800" dirty="0" smtClean="0"/>
              <a:t>Summary statement of this section</a:t>
            </a:r>
            <a:endParaRPr lang="en-GB" sz="2800" dirty="0"/>
          </a:p>
        </p:txBody>
      </p:sp>
      <p:sp>
        <p:nvSpPr>
          <p:cNvPr id="14358" name="Rectangle 49"/>
          <p:cNvSpPr>
            <a:spLocks noChangeArrowheads="1"/>
          </p:cNvSpPr>
          <p:nvPr/>
        </p:nvSpPr>
        <p:spPr bwMode="auto">
          <a:xfrm>
            <a:off x="28989704" y="4321499"/>
            <a:ext cx="13572000" cy="522352"/>
          </a:xfrm>
          <a:prstGeom prst="rect">
            <a:avLst/>
          </a:prstGeom>
          <a:solidFill>
            <a:srgbClr val="637F26"/>
          </a:solidFill>
          <a:ln>
            <a:noFill/>
          </a:ln>
        </p:spPr>
        <p:txBody>
          <a:bodyPr lIns="90580" tIns="45290" rIns="90580" bIns="45290">
            <a:spAutoFit/>
          </a:bodyPr>
          <a:lstStyle/>
          <a:p>
            <a:pPr algn="ctr"/>
            <a:r>
              <a:rPr lang="en-US" sz="2800" dirty="0"/>
              <a:t>Results Summary Statement – State your finding from this section</a:t>
            </a:r>
            <a:endParaRPr lang="en-US" sz="2800" dirty="0"/>
          </a:p>
        </p:txBody>
      </p:sp>
      <p:sp>
        <p:nvSpPr>
          <p:cNvPr id="14365" name="Rectangle 49"/>
          <p:cNvSpPr>
            <a:spLocks noChangeArrowheads="1"/>
          </p:cNvSpPr>
          <p:nvPr/>
        </p:nvSpPr>
        <p:spPr bwMode="auto">
          <a:xfrm>
            <a:off x="14761940" y="10945019"/>
            <a:ext cx="13572000" cy="522352"/>
          </a:xfrm>
          <a:prstGeom prst="rect">
            <a:avLst/>
          </a:prstGeom>
          <a:solidFill>
            <a:srgbClr val="637F26"/>
          </a:solidFill>
          <a:ln>
            <a:noFill/>
          </a:ln>
        </p:spPr>
        <p:txBody>
          <a:bodyPr wrap="square" lIns="90580" tIns="45290" rIns="90580" bIns="45290">
            <a:spAutoFit/>
          </a:bodyPr>
          <a:lstStyle/>
          <a:p>
            <a:pPr algn="ctr"/>
            <a:r>
              <a:rPr lang="en-US" sz="2800" dirty="0" smtClean="0"/>
              <a:t>Results Summary Statement – State your finding from this section</a:t>
            </a:r>
            <a:endParaRPr lang="en-US" sz="2800" dirty="0"/>
          </a:p>
        </p:txBody>
      </p:sp>
      <p:sp>
        <p:nvSpPr>
          <p:cNvPr id="14366" name="TextBox 36"/>
          <p:cNvSpPr txBox="1">
            <a:spLocks noChangeArrowheads="1"/>
          </p:cNvSpPr>
          <p:nvPr/>
        </p:nvSpPr>
        <p:spPr bwMode="auto">
          <a:xfrm>
            <a:off x="14761940" y="15914787"/>
            <a:ext cx="13572000" cy="7070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2000" dirty="0" smtClean="0"/>
              <a:t>Brief description: Ex. (A</a:t>
            </a:r>
            <a:r>
              <a:rPr lang="en-US" sz="2000" dirty="0" smtClean="0"/>
              <a:t>, B) </a:t>
            </a:r>
            <a:r>
              <a:rPr lang="en-US" sz="2000" dirty="0"/>
              <a:t>S</a:t>
            </a:r>
            <a:r>
              <a:rPr lang="en-US" sz="2000" dirty="0" smtClean="0"/>
              <a:t>ize </a:t>
            </a:r>
            <a:r>
              <a:rPr lang="en-US" sz="2000" dirty="0" smtClean="0"/>
              <a:t>was found to be 19% smaller </a:t>
            </a:r>
            <a:r>
              <a:rPr lang="en-US" sz="2000" dirty="0" smtClean="0"/>
              <a:t>(n=350 </a:t>
            </a:r>
            <a:r>
              <a:rPr lang="en-US" sz="2000" dirty="0" smtClean="0"/>
              <a:t>cells, </a:t>
            </a:r>
            <a:r>
              <a:rPr lang="en-US" sz="2000" dirty="0" smtClean="0"/>
              <a:t>n=348, n=338, </a:t>
            </a:r>
            <a:r>
              <a:rPr lang="en-US" sz="2000" dirty="0" smtClean="0"/>
              <a:t>***p&lt;0.001). (C, D) </a:t>
            </a:r>
            <a:r>
              <a:rPr lang="en-US" sz="2000" dirty="0" smtClean="0"/>
              <a:t>Size </a:t>
            </a:r>
            <a:r>
              <a:rPr lang="en-US" sz="2000" dirty="0" smtClean="0"/>
              <a:t>was</a:t>
            </a:r>
            <a:r>
              <a:rPr lang="en-US" sz="2000" dirty="0" smtClean="0"/>
              <a:t> </a:t>
            </a:r>
            <a:r>
              <a:rPr lang="en-US" sz="2000" dirty="0" smtClean="0"/>
              <a:t>increased by </a:t>
            </a:r>
            <a:r>
              <a:rPr lang="en-US" sz="2000" dirty="0" smtClean="0"/>
              <a:t>25</a:t>
            </a:r>
            <a:r>
              <a:rPr lang="en-US" sz="2000" dirty="0" smtClean="0"/>
              <a:t>% and </a:t>
            </a:r>
            <a:r>
              <a:rPr lang="en-US" sz="2000" dirty="0" smtClean="0"/>
              <a:t>decreased by </a:t>
            </a:r>
            <a:r>
              <a:rPr lang="en-US" sz="2000" dirty="0" smtClean="0"/>
              <a:t>55% (n=395 </a:t>
            </a:r>
            <a:r>
              <a:rPr lang="en-US" sz="2000" dirty="0"/>
              <a:t>cells, </a:t>
            </a:r>
            <a:r>
              <a:rPr lang="en-US" sz="2000" dirty="0" smtClean="0"/>
              <a:t>n=402, n=398, </a:t>
            </a:r>
            <a:r>
              <a:rPr lang="en-US" sz="2000" dirty="0"/>
              <a:t>***p&lt;</a:t>
            </a:r>
            <a:r>
              <a:rPr lang="en-US" sz="2000" dirty="0" smtClean="0"/>
              <a:t>0.001).</a:t>
            </a:r>
            <a:endParaRPr lang="en-US" sz="2000" baseline="30000" dirty="0"/>
          </a:p>
        </p:txBody>
      </p:sp>
      <p:sp>
        <p:nvSpPr>
          <p:cNvPr id="14398" name="Right Arrow 54"/>
          <p:cNvSpPr>
            <a:spLocks noChangeArrowheads="1"/>
          </p:cNvSpPr>
          <p:nvPr/>
        </p:nvSpPr>
        <p:spPr bwMode="auto">
          <a:xfrm rot="5400000">
            <a:off x="607635" y="19628272"/>
            <a:ext cx="452216" cy="226726"/>
          </a:xfrm>
          <a:prstGeom prst="rightArrow">
            <a:avLst>
              <a:gd name="adj1" fmla="val 16667"/>
              <a:gd name="adj2" fmla="val 6000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90580" tIns="45290" rIns="90580" bIns="45290"/>
          <a:lstStyle/>
          <a:p>
            <a:endParaRPr lang="en-US" dirty="0"/>
          </a:p>
        </p:txBody>
      </p:sp>
      <p:sp>
        <p:nvSpPr>
          <p:cNvPr id="14399" name="Right Arrow 54"/>
          <p:cNvSpPr>
            <a:spLocks noChangeArrowheads="1"/>
          </p:cNvSpPr>
          <p:nvPr/>
        </p:nvSpPr>
        <p:spPr bwMode="auto">
          <a:xfrm rot="10800000">
            <a:off x="10780097" y="18291051"/>
            <a:ext cx="453451" cy="226108"/>
          </a:xfrm>
          <a:prstGeom prst="rightArrow">
            <a:avLst>
              <a:gd name="adj1" fmla="val 16667"/>
              <a:gd name="adj2" fmla="val 60000"/>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lIns="90580" tIns="45290" rIns="90580" bIns="45290"/>
          <a:lstStyle/>
          <a:p>
            <a:endParaRPr lang="en-US" dirty="0"/>
          </a:p>
        </p:txBody>
      </p:sp>
      <p:sp>
        <p:nvSpPr>
          <p:cNvPr id="5" name="TextBox 4"/>
          <p:cNvSpPr txBox="1"/>
          <p:nvPr/>
        </p:nvSpPr>
        <p:spPr>
          <a:xfrm>
            <a:off x="39604700" y="2305275"/>
            <a:ext cx="5641989" cy="1568792"/>
          </a:xfrm>
          <a:prstGeom prst="rect">
            <a:avLst/>
          </a:prstGeom>
          <a:noFill/>
        </p:spPr>
        <p:txBody>
          <a:bodyPr wrap="square" lIns="90580" tIns="45290" rIns="90580" bIns="45290" rtlCol="0">
            <a:spAutoFit/>
          </a:bodyPr>
          <a:lstStyle/>
          <a:p>
            <a:r>
              <a:rPr lang="en-US" sz="4800" b="1" dirty="0"/>
              <a:t>University </a:t>
            </a:r>
          </a:p>
          <a:p>
            <a:r>
              <a:rPr lang="en-US" sz="4800" b="1" dirty="0" smtClean="0"/>
              <a:t>Name</a:t>
            </a:r>
            <a:endParaRPr lang="en-US" sz="4800" b="1" dirty="0"/>
          </a:p>
        </p:txBody>
      </p:sp>
      <p:sp>
        <p:nvSpPr>
          <p:cNvPr id="32" name="Rectangle 49"/>
          <p:cNvSpPr>
            <a:spLocks noChangeArrowheads="1"/>
          </p:cNvSpPr>
          <p:nvPr/>
        </p:nvSpPr>
        <p:spPr bwMode="auto">
          <a:xfrm>
            <a:off x="432348" y="23619643"/>
            <a:ext cx="13572000" cy="522352"/>
          </a:xfrm>
          <a:prstGeom prst="rect">
            <a:avLst/>
          </a:prstGeom>
          <a:solidFill>
            <a:srgbClr val="A6A6A6"/>
          </a:solidFill>
          <a:ln>
            <a:noFill/>
          </a:ln>
        </p:spPr>
        <p:txBody>
          <a:bodyPr wrap="square" lIns="90580" tIns="45290" rIns="90580" bIns="45290">
            <a:spAutoFit/>
          </a:bodyPr>
          <a:lstStyle/>
          <a:p>
            <a:pPr algn="ctr"/>
            <a:r>
              <a:rPr lang="en-US" sz="2800" dirty="0"/>
              <a:t>Summary statement of this </a:t>
            </a:r>
            <a:r>
              <a:rPr lang="en-US" sz="2800" dirty="0" smtClean="0"/>
              <a:t>section </a:t>
            </a:r>
            <a:endParaRPr lang="en-GB" sz="2800" dirty="0"/>
          </a:p>
        </p:txBody>
      </p:sp>
      <p:sp>
        <p:nvSpPr>
          <p:cNvPr id="33" name="Rectangle 49"/>
          <p:cNvSpPr>
            <a:spLocks noChangeArrowheads="1"/>
          </p:cNvSpPr>
          <p:nvPr/>
        </p:nvSpPr>
        <p:spPr bwMode="auto">
          <a:xfrm>
            <a:off x="504356" y="16472555"/>
            <a:ext cx="13572000" cy="522352"/>
          </a:xfrm>
          <a:prstGeom prst="rect">
            <a:avLst/>
          </a:prstGeom>
          <a:solidFill>
            <a:srgbClr val="A6A6A6"/>
          </a:solidFill>
          <a:ln>
            <a:noFill/>
          </a:ln>
        </p:spPr>
        <p:txBody>
          <a:bodyPr wrap="square" lIns="90580" tIns="45290" rIns="90580" bIns="45290">
            <a:spAutoFit/>
          </a:bodyPr>
          <a:lstStyle/>
          <a:p>
            <a:pPr algn="ctr"/>
            <a:r>
              <a:rPr lang="en-US" sz="2800" dirty="0" smtClean="0"/>
              <a:t>Summary statement of this section</a:t>
            </a:r>
            <a:endParaRPr lang="en-GB" sz="2800" dirty="0"/>
          </a:p>
        </p:txBody>
      </p:sp>
      <p:sp>
        <p:nvSpPr>
          <p:cNvPr id="3" name="TextBox 2"/>
          <p:cNvSpPr txBox="1"/>
          <p:nvPr/>
        </p:nvSpPr>
        <p:spPr>
          <a:xfrm>
            <a:off x="541868" y="29092251"/>
            <a:ext cx="13745632" cy="830997"/>
          </a:xfrm>
          <a:prstGeom prst="rect">
            <a:avLst/>
          </a:prstGeom>
          <a:noFill/>
        </p:spPr>
        <p:txBody>
          <a:bodyPr wrap="square" rtlCol="0">
            <a:spAutoFit/>
          </a:bodyPr>
          <a:lstStyle/>
          <a:p>
            <a:pPr marL="339677" indent="-339677">
              <a:buFont typeface="Arial"/>
              <a:buChar char="•"/>
            </a:pPr>
            <a:r>
              <a:rPr lang="en-US" dirty="0" smtClean="0"/>
              <a:t>Where necessary include relevant references</a:t>
            </a:r>
            <a:r>
              <a:rPr lang="en-US" baseline="30000" dirty="0" smtClean="0"/>
              <a:t>2</a:t>
            </a:r>
            <a:r>
              <a:rPr lang="en-US" dirty="0"/>
              <a:t> </a:t>
            </a:r>
            <a:r>
              <a:rPr lang="en-US" dirty="0" smtClean="0"/>
              <a:t>that people may want to look up to replicate your work.</a:t>
            </a:r>
            <a:endParaRPr lang="en-GB" dirty="0" smtClean="0"/>
          </a:p>
        </p:txBody>
      </p:sp>
      <p:sp>
        <p:nvSpPr>
          <p:cNvPr id="35" name="TextBox 34"/>
          <p:cNvSpPr txBox="1"/>
          <p:nvPr/>
        </p:nvSpPr>
        <p:spPr>
          <a:xfrm>
            <a:off x="404244" y="21141168"/>
            <a:ext cx="13572000" cy="1200329"/>
          </a:xfrm>
          <a:prstGeom prst="rect">
            <a:avLst/>
          </a:prstGeom>
          <a:noFill/>
        </p:spPr>
        <p:txBody>
          <a:bodyPr wrap="square" rtlCol="0">
            <a:spAutoFit/>
          </a:bodyPr>
          <a:lstStyle/>
          <a:p>
            <a:pPr marL="342900" indent="-342900">
              <a:buFont typeface="Arial"/>
              <a:buChar char="•"/>
            </a:pPr>
            <a:r>
              <a:rPr lang="en-US" dirty="0" smtClean="0"/>
              <a:t>Brief description of the image/diagram contents using the letters (A) (B) (C) to refer to specific panels.</a:t>
            </a:r>
          </a:p>
          <a:p>
            <a:pPr marL="342900" indent="-342900">
              <a:buFont typeface="Arial"/>
              <a:buChar char="•"/>
            </a:pPr>
            <a:r>
              <a:rPr lang="en-US" dirty="0" smtClean="0"/>
              <a:t>Be sure to mention what the arrows are indicating</a:t>
            </a:r>
            <a:endParaRPr lang="en-GB" dirty="0"/>
          </a:p>
        </p:txBody>
      </p:sp>
      <p:sp>
        <p:nvSpPr>
          <p:cNvPr id="42" name="TextBox 56"/>
          <p:cNvSpPr txBox="1">
            <a:spLocks noChangeArrowheads="1"/>
          </p:cNvSpPr>
          <p:nvPr/>
        </p:nvSpPr>
        <p:spPr bwMode="auto">
          <a:xfrm>
            <a:off x="28900832" y="22392893"/>
            <a:ext cx="13572000" cy="999405"/>
          </a:xfrm>
          <a:prstGeom prst="rect">
            <a:avLst/>
          </a:prstGeom>
          <a:solidFill>
            <a:srgbClr val="35436A"/>
          </a:solidFill>
          <a:ln>
            <a:noFill/>
          </a:ln>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5900" dirty="0" smtClean="0">
                <a:solidFill>
                  <a:srgbClr val="FFFFFF"/>
                </a:solidFill>
              </a:rPr>
              <a:t>Future Directions</a:t>
            </a:r>
            <a:endParaRPr lang="en-US" sz="5900" dirty="0">
              <a:solidFill>
                <a:srgbClr val="FFFFFF"/>
              </a:solidFill>
            </a:endParaRPr>
          </a:p>
        </p:txBody>
      </p:sp>
      <p:sp>
        <p:nvSpPr>
          <p:cNvPr id="43" name="TextBox 56"/>
          <p:cNvSpPr txBox="1">
            <a:spLocks noChangeArrowheads="1"/>
          </p:cNvSpPr>
          <p:nvPr/>
        </p:nvSpPr>
        <p:spPr bwMode="auto">
          <a:xfrm>
            <a:off x="28875507" y="25275827"/>
            <a:ext cx="13572000" cy="999405"/>
          </a:xfrm>
          <a:prstGeom prst="rect">
            <a:avLst/>
          </a:prstGeom>
          <a:solidFill>
            <a:srgbClr val="35436A"/>
          </a:solidFill>
          <a:ln>
            <a:noFill/>
          </a:ln>
        </p:spPr>
        <p:txBody>
          <a:bodyPr lIns="90580" tIns="45290" rIns="90580" bIns="45290">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5900" dirty="0" smtClean="0">
                <a:solidFill>
                  <a:srgbClr val="FFFFFF"/>
                </a:solidFill>
              </a:rPr>
              <a:t>Acknowledgments</a:t>
            </a:r>
            <a:endParaRPr lang="en-US" sz="5900" dirty="0">
              <a:solidFill>
                <a:srgbClr val="FFFFFF"/>
              </a:solidFill>
            </a:endParaRPr>
          </a:p>
        </p:txBody>
      </p:sp>
      <p:sp>
        <p:nvSpPr>
          <p:cNvPr id="15" name="TextBox 14"/>
          <p:cNvSpPr txBox="1"/>
          <p:nvPr/>
        </p:nvSpPr>
        <p:spPr>
          <a:xfrm>
            <a:off x="28875508" y="26379755"/>
            <a:ext cx="13572000" cy="1200329"/>
          </a:xfrm>
          <a:prstGeom prst="rect">
            <a:avLst/>
          </a:prstGeom>
          <a:noFill/>
        </p:spPr>
        <p:txBody>
          <a:bodyPr wrap="square" rtlCol="0">
            <a:spAutoFit/>
          </a:bodyPr>
          <a:lstStyle/>
          <a:p>
            <a:r>
              <a:rPr lang="en-US" dirty="0" smtClean="0"/>
              <a:t>Give a special thanks to those people that deserve it. People who are not authors but did contribute to your research. (Ex. </a:t>
            </a:r>
            <a:r>
              <a:rPr lang="en-US" dirty="0" smtClean="0"/>
              <a:t>Special thanks to …Additional thanks…. Finally, a sincere thank you to…)</a:t>
            </a:r>
            <a:endParaRPr lang="en-US" dirty="0"/>
          </a:p>
        </p:txBody>
      </p:sp>
      <p:sp>
        <p:nvSpPr>
          <p:cNvPr id="46" name="TextBox 45"/>
          <p:cNvSpPr txBox="1"/>
          <p:nvPr/>
        </p:nvSpPr>
        <p:spPr>
          <a:xfrm>
            <a:off x="579380" y="20020984"/>
            <a:ext cx="13462480" cy="646331"/>
          </a:xfrm>
          <a:prstGeom prst="rect">
            <a:avLst/>
          </a:prstGeom>
          <a:noFill/>
        </p:spPr>
        <p:txBody>
          <a:bodyPr wrap="square" rtlCol="0">
            <a:spAutoFit/>
          </a:bodyPr>
          <a:lstStyle/>
          <a:p>
            <a:r>
              <a:rPr lang="en-US" sz="3600" dirty="0" smtClean="0">
                <a:solidFill>
                  <a:srgbClr val="FFFFFF"/>
                </a:solidFill>
              </a:rPr>
              <a:t>A 						B 					C</a:t>
            </a:r>
            <a:endParaRPr lang="en-US" sz="3600" dirty="0">
              <a:solidFill>
                <a:srgbClr val="FFFFFF"/>
              </a:solidFill>
            </a:endParaRPr>
          </a:p>
        </p:txBody>
      </p:sp>
      <p:sp>
        <p:nvSpPr>
          <p:cNvPr id="26" name="TextBox 25"/>
          <p:cNvSpPr txBox="1"/>
          <p:nvPr/>
        </p:nvSpPr>
        <p:spPr>
          <a:xfrm>
            <a:off x="469860" y="27218443"/>
            <a:ext cx="13572000" cy="830997"/>
          </a:xfrm>
          <a:prstGeom prst="rect">
            <a:avLst/>
          </a:prstGeom>
          <a:noFill/>
        </p:spPr>
        <p:txBody>
          <a:bodyPr wrap="square" rtlCol="0">
            <a:spAutoFit/>
          </a:bodyPr>
          <a:lstStyle/>
          <a:p>
            <a:pPr algn="ctr"/>
            <a:r>
              <a:rPr lang="en-US" b="1" dirty="0" smtClean="0"/>
              <a:t>Sometimes </a:t>
            </a:r>
            <a:r>
              <a:rPr lang="en-US" dirty="0" smtClean="0"/>
              <a:t>a brief legend under the image set is sufficient</a:t>
            </a:r>
          </a:p>
          <a:p>
            <a:pPr algn="ctr"/>
            <a:r>
              <a:rPr lang="en-US" b="1" dirty="0" smtClean="0"/>
              <a:t>You </a:t>
            </a:r>
            <a:r>
              <a:rPr lang="en-US" dirty="0" smtClean="0"/>
              <a:t>will explain this poster so full sentences and long explanatory sections are not needed</a:t>
            </a:r>
            <a:endParaRPr lang="en-US" b="1" dirty="0"/>
          </a:p>
        </p:txBody>
      </p:sp>
      <p:sp>
        <p:nvSpPr>
          <p:cNvPr id="71" name="Rectangle 49"/>
          <p:cNvSpPr>
            <a:spLocks noChangeArrowheads="1"/>
          </p:cNvSpPr>
          <p:nvPr/>
        </p:nvSpPr>
        <p:spPr bwMode="auto">
          <a:xfrm>
            <a:off x="576364" y="28516187"/>
            <a:ext cx="13572000" cy="522352"/>
          </a:xfrm>
          <a:prstGeom prst="rect">
            <a:avLst/>
          </a:prstGeom>
          <a:solidFill>
            <a:srgbClr val="A6A6A6"/>
          </a:solidFill>
          <a:ln>
            <a:noFill/>
          </a:ln>
        </p:spPr>
        <p:txBody>
          <a:bodyPr wrap="square" lIns="90580" tIns="45290" rIns="90580" bIns="45290">
            <a:spAutoFit/>
          </a:bodyPr>
          <a:lstStyle/>
          <a:p>
            <a:pPr algn="ctr"/>
            <a:r>
              <a:rPr lang="en-US" sz="2800" dirty="0"/>
              <a:t>Summary statement of this section</a:t>
            </a:r>
            <a:endParaRPr lang="en-GB" sz="2800" dirty="0"/>
          </a:p>
        </p:txBody>
      </p:sp>
      <p:sp>
        <p:nvSpPr>
          <p:cNvPr id="77" name="Rectangle 49"/>
          <p:cNvSpPr>
            <a:spLocks noChangeArrowheads="1"/>
          </p:cNvSpPr>
          <p:nvPr/>
        </p:nvSpPr>
        <p:spPr bwMode="auto">
          <a:xfrm>
            <a:off x="14761940" y="17138923"/>
            <a:ext cx="13572000" cy="522352"/>
          </a:xfrm>
          <a:prstGeom prst="rect">
            <a:avLst/>
          </a:prstGeom>
          <a:solidFill>
            <a:srgbClr val="637F26"/>
          </a:solidFill>
          <a:ln>
            <a:noFill/>
          </a:ln>
        </p:spPr>
        <p:txBody>
          <a:bodyPr wrap="square" lIns="90580" tIns="45290" rIns="90580" bIns="45290">
            <a:spAutoFit/>
          </a:bodyPr>
          <a:lstStyle/>
          <a:p>
            <a:pPr algn="ctr"/>
            <a:r>
              <a:rPr lang="en-US" sz="2800" dirty="0"/>
              <a:t>Results Summary Statement – State your finding from this section</a:t>
            </a:r>
            <a:endParaRPr lang="en-US" sz="2800" dirty="0"/>
          </a:p>
        </p:txBody>
      </p:sp>
      <p:sp>
        <p:nvSpPr>
          <p:cNvPr id="14378" name="TextBox 14377"/>
          <p:cNvSpPr txBox="1"/>
          <p:nvPr/>
        </p:nvSpPr>
        <p:spPr>
          <a:xfrm>
            <a:off x="14973300" y="10008533"/>
            <a:ext cx="13572000" cy="707886"/>
          </a:xfrm>
          <a:prstGeom prst="rect">
            <a:avLst/>
          </a:prstGeom>
          <a:noFill/>
        </p:spPr>
        <p:txBody>
          <a:bodyPr wrap="square" rtlCol="0">
            <a:spAutoFit/>
          </a:bodyPr>
          <a:lstStyle/>
          <a:p>
            <a:pPr algn="ctr"/>
            <a:r>
              <a:rPr lang="en-US" sz="2000" dirty="0" smtClean="0"/>
              <a:t>Brief description: Ex. Representative </a:t>
            </a:r>
            <a:r>
              <a:rPr lang="en-US" sz="2000" dirty="0" smtClean="0"/>
              <a:t>depictions of the three </a:t>
            </a:r>
            <a:r>
              <a:rPr lang="en-US" sz="2000" dirty="0" smtClean="0"/>
              <a:t>phenotypes</a:t>
            </a:r>
            <a:r>
              <a:rPr lang="en-US" sz="2000" dirty="0" smtClean="0"/>
              <a:t>. Differences </a:t>
            </a:r>
            <a:r>
              <a:rPr lang="en-US" sz="2000" dirty="0" smtClean="0"/>
              <a:t>are </a:t>
            </a:r>
            <a:r>
              <a:rPr lang="en-US" sz="2000" dirty="0" smtClean="0"/>
              <a:t>highlighted in </a:t>
            </a:r>
            <a:r>
              <a:rPr lang="en-US" sz="2000" dirty="0" err="1" smtClean="0"/>
              <a:t>colour</a:t>
            </a:r>
            <a:r>
              <a:rPr lang="en-US" sz="2000" dirty="0" smtClean="0"/>
              <a:t> </a:t>
            </a:r>
            <a:r>
              <a:rPr lang="en-US" sz="2000" dirty="0" smtClean="0"/>
              <a:t>with </a:t>
            </a:r>
            <a:r>
              <a:rPr lang="en-US" sz="2000" dirty="0" smtClean="0"/>
              <a:t>values of change indicated in a corresponding colour. </a:t>
            </a:r>
            <a:endParaRPr lang="en-US" sz="2000" dirty="0"/>
          </a:p>
        </p:txBody>
      </p:sp>
      <p:grpSp>
        <p:nvGrpSpPr>
          <p:cNvPr id="25" name="Group 24"/>
          <p:cNvGrpSpPr/>
          <p:nvPr/>
        </p:nvGrpSpPr>
        <p:grpSpPr>
          <a:xfrm>
            <a:off x="14789944" y="11740064"/>
            <a:ext cx="11521280" cy="646331"/>
            <a:chOff x="14545916" y="11306275"/>
            <a:chExt cx="11521280" cy="646331"/>
          </a:xfrm>
        </p:grpSpPr>
        <p:sp>
          <p:nvSpPr>
            <p:cNvPr id="107" name="TextBox 106"/>
            <p:cNvSpPr txBox="1"/>
            <p:nvPr/>
          </p:nvSpPr>
          <p:spPr>
            <a:xfrm>
              <a:off x="14545916" y="11306275"/>
              <a:ext cx="1440160" cy="646331"/>
            </a:xfrm>
            <a:prstGeom prst="rect">
              <a:avLst/>
            </a:prstGeom>
            <a:noFill/>
          </p:spPr>
          <p:txBody>
            <a:bodyPr wrap="square" rtlCol="0">
              <a:spAutoFit/>
            </a:bodyPr>
            <a:lstStyle/>
            <a:p>
              <a:r>
                <a:rPr lang="en-US" sz="3600" dirty="0" smtClean="0">
                  <a:solidFill>
                    <a:srgbClr val="000000"/>
                  </a:solidFill>
                </a:rPr>
                <a:t>A</a:t>
              </a:r>
              <a:endParaRPr lang="en-US" sz="3600" dirty="0">
                <a:solidFill>
                  <a:srgbClr val="000000"/>
                </a:solidFill>
              </a:endParaRPr>
            </a:p>
          </p:txBody>
        </p:sp>
        <p:sp>
          <p:nvSpPr>
            <p:cNvPr id="108" name="TextBox 107"/>
            <p:cNvSpPr txBox="1"/>
            <p:nvPr/>
          </p:nvSpPr>
          <p:spPr>
            <a:xfrm>
              <a:off x="18002300" y="11306275"/>
              <a:ext cx="1440160" cy="646331"/>
            </a:xfrm>
            <a:prstGeom prst="rect">
              <a:avLst/>
            </a:prstGeom>
            <a:noFill/>
          </p:spPr>
          <p:txBody>
            <a:bodyPr wrap="square" rtlCol="0">
              <a:spAutoFit/>
            </a:bodyPr>
            <a:lstStyle/>
            <a:p>
              <a:r>
                <a:rPr lang="en-US" sz="3600" dirty="0">
                  <a:solidFill>
                    <a:srgbClr val="000000"/>
                  </a:solidFill>
                </a:rPr>
                <a:t>B</a:t>
              </a:r>
            </a:p>
          </p:txBody>
        </p:sp>
        <p:sp>
          <p:nvSpPr>
            <p:cNvPr id="109" name="TextBox 108"/>
            <p:cNvSpPr txBox="1"/>
            <p:nvPr/>
          </p:nvSpPr>
          <p:spPr>
            <a:xfrm>
              <a:off x="21386676" y="11306275"/>
              <a:ext cx="1440160" cy="646331"/>
            </a:xfrm>
            <a:prstGeom prst="rect">
              <a:avLst/>
            </a:prstGeom>
            <a:noFill/>
          </p:spPr>
          <p:txBody>
            <a:bodyPr wrap="square" rtlCol="0">
              <a:spAutoFit/>
            </a:bodyPr>
            <a:lstStyle/>
            <a:p>
              <a:r>
                <a:rPr lang="en-US" sz="3600" dirty="0" smtClean="0">
                  <a:solidFill>
                    <a:srgbClr val="000000"/>
                  </a:solidFill>
                </a:rPr>
                <a:t>C</a:t>
              </a:r>
              <a:endParaRPr lang="en-US" sz="3600" dirty="0">
                <a:solidFill>
                  <a:srgbClr val="000000"/>
                </a:solidFill>
              </a:endParaRPr>
            </a:p>
          </p:txBody>
        </p:sp>
        <p:sp>
          <p:nvSpPr>
            <p:cNvPr id="110" name="TextBox 109"/>
            <p:cNvSpPr txBox="1"/>
            <p:nvPr/>
          </p:nvSpPr>
          <p:spPr>
            <a:xfrm>
              <a:off x="24627036" y="11306275"/>
              <a:ext cx="1440160" cy="646331"/>
            </a:xfrm>
            <a:prstGeom prst="rect">
              <a:avLst/>
            </a:prstGeom>
            <a:noFill/>
          </p:spPr>
          <p:txBody>
            <a:bodyPr wrap="square" rtlCol="0">
              <a:spAutoFit/>
            </a:bodyPr>
            <a:lstStyle/>
            <a:p>
              <a:r>
                <a:rPr lang="en-US" sz="3600" dirty="0" smtClean="0">
                  <a:solidFill>
                    <a:srgbClr val="000000"/>
                  </a:solidFill>
                </a:rPr>
                <a:t>D</a:t>
              </a:r>
              <a:endParaRPr lang="en-US" sz="3600" dirty="0">
                <a:solidFill>
                  <a:srgbClr val="000000"/>
                </a:solidFill>
              </a:endParaRPr>
            </a:p>
          </p:txBody>
        </p:sp>
      </p:grpSp>
      <p:sp>
        <p:nvSpPr>
          <p:cNvPr id="18" name="TextBox 17"/>
          <p:cNvSpPr txBox="1"/>
          <p:nvPr/>
        </p:nvSpPr>
        <p:spPr>
          <a:xfrm>
            <a:off x="28875508" y="29928471"/>
            <a:ext cx="13572000" cy="769441"/>
          </a:xfrm>
          <a:prstGeom prst="rect">
            <a:avLst/>
          </a:prstGeom>
          <a:noFill/>
        </p:spPr>
        <p:txBody>
          <a:bodyPr wrap="square" rtlCol="0">
            <a:spAutoFit/>
          </a:bodyPr>
          <a:lstStyle/>
          <a:p>
            <a:pPr marL="228600" indent="-228600">
              <a:spcBef>
                <a:spcPts val="0"/>
              </a:spcBef>
              <a:spcAft>
                <a:spcPts val="0"/>
              </a:spcAft>
              <a:buAutoNum type="arabicParenBoth"/>
            </a:pPr>
            <a:r>
              <a:rPr lang="en-US" sz="1100" dirty="0" smtClean="0"/>
              <a:t>Cite some papers. </a:t>
            </a:r>
          </a:p>
          <a:p>
            <a:pPr>
              <a:spcBef>
                <a:spcPts val="0"/>
              </a:spcBef>
              <a:spcAft>
                <a:spcPts val="0"/>
              </a:spcAft>
            </a:pPr>
            <a:r>
              <a:rPr lang="en-US" sz="1100" dirty="0" smtClean="0"/>
              <a:t>(</a:t>
            </a:r>
            <a:r>
              <a:rPr lang="en-US" sz="1100" dirty="0" smtClean="0"/>
              <a:t>2) </a:t>
            </a:r>
            <a:r>
              <a:rPr lang="en-US" sz="1100" dirty="0"/>
              <a:t>You do not want to heavily cite your introduction</a:t>
            </a:r>
          </a:p>
          <a:p>
            <a:pPr>
              <a:spcBef>
                <a:spcPts val="0"/>
              </a:spcBef>
              <a:spcAft>
                <a:spcPts val="0"/>
              </a:spcAft>
            </a:pPr>
            <a:r>
              <a:rPr lang="en-US" sz="1100" dirty="0" smtClean="0"/>
              <a:t>(</a:t>
            </a:r>
            <a:r>
              <a:rPr lang="en-US" sz="1100" dirty="0" smtClean="0"/>
              <a:t>3</a:t>
            </a:r>
            <a:r>
              <a:rPr lang="en-US" sz="1100" dirty="0"/>
              <a:t>) O</a:t>
            </a:r>
            <a:r>
              <a:rPr lang="en-US" sz="1100" dirty="0" smtClean="0"/>
              <a:t>nly </a:t>
            </a:r>
            <a:r>
              <a:rPr lang="en-US" sz="1100" dirty="0"/>
              <a:t>include those papers that are important for a unique method that people could not easily find elsewhere</a:t>
            </a:r>
            <a:r>
              <a:rPr lang="en-US" sz="1100" dirty="0" smtClean="0"/>
              <a:t>.</a:t>
            </a:r>
            <a:r>
              <a:rPr lang="en-US" sz="1100" dirty="0" smtClean="0"/>
              <a:t> </a:t>
            </a:r>
          </a:p>
          <a:p>
            <a:pPr>
              <a:spcBef>
                <a:spcPts val="0"/>
              </a:spcBef>
              <a:spcAft>
                <a:spcPts val="0"/>
              </a:spcAft>
            </a:pPr>
            <a:r>
              <a:rPr lang="en-US" sz="1100" dirty="0" smtClean="0"/>
              <a:t>(</a:t>
            </a:r>
            <a:r>
              <a:rPr lang="en-US" sz="1100" dirty="0" smtClean="0"/>
              <a:t>4</a:t>
            </a:r>
            <a:r>
              <a:rPr lang="en-US" sz="1100" dirty="0" smtClean="0"/>
              <a:t>) These should be so handy that people will actually stop and write them down! </a:t>
            </a:r>
            <a:r>
              <a:rPr lang="en-US" sz="1100" dirty="0" smtClean="0"/>
              <a:t>These can be small as people will be getting in close to write it all down.</a:t>
            </a:r>
            <a:endParaRPr lang="en-US" sz="1100" dirty="0"/>
          </a:p>
        </p:txBody>
      </p:sp>
      <p:sp>
        <p:nvSpPr>
          <p:cNvPr id="14337" name="TextBox 14336"/>
          <p:cNvSpPr txBox="1"/>
          <p:nvPr/>
        </p:nvSpPr>
        <p:spPr>
          <a:xfrm>
            <a:off x="14761940" y="23108036"/>
            <a:ext cx="13537504" cy="707886"/>
          </a:xfrm>
          <a:prstGeom prst="rect">
            <a:avLst/>
          </a:prstGeom>
          <a:noFill/>
        </p:spPr>
        <p:txBody>
          <a:bodyPr wrap="square" rtlCol="0">
            <a:spAutoFit/>
          </a:bodyPr>
          <a:lstStyle/>
          <a:p>
            <a:r>
              <a:rPr lang="en-US" sz="2000" dirty="0"/>
              <a:t>Brief </a:t>
            </a:r>
            <a:r>
              <a:rPr lang="en-US" sz="2000" dirty="0" smtClean="0"/>
              <a:t>description: Stay away from using “Figure 1:” type headings as they take up space and you are unlikely to refer to them in other sections so it is unnecessary. People will understand the order the figures are presented in with out it.</a:t>
            </a:r>
            <a:endParaRPr lang="en-US" sz="2000" dirty="0"/>
          </a:p>
        </p:txBody>
      </p:sp>
      <p:sp>
        <p:nvSpPr>
          <p:cNvPr id="101" name="TextBox 100"/>
          <p:cNvSpPr txBox="1"/>
          <p:nvPr/>
        </p:nvSpPr>
        <p:spPr>
          <a:xfrm>
            <a:off x="14668500" y="25194419"/>
            <a:ext cx="1440160" cy="646331"/>
          </a:xfrm>
          <a:prstGeom prst="rect">
            <a:avLst/>
          </a:prstGeom>
          <a:noFill/>
        </p:spPr>
        <p:txBody>
          <a:bodyPr wrap="square" rtlCol="0">
            <a:spAutoFit/>
          </a:bodyPr>
          <a:lstStyle/>
          <a:p>
            <a:r>
              <a:rPr lang="en-US" sz="3600" dirty="0" smtClean="0">
                <a:solidFill>
                  <a:srgbClr val="000000"/>
                </a:solidFill>
              </a:rPr>
              <a:t>A</a:t>
            </a:r>
            <a:endParaRPr lang="en-US" sz="3600" dirty="0">
              <a:solidFill>
                <a:srgbClr val="000000"/>
              </a:solidFill>
            </a:endParaRPr>
          </a:p>
        </p:txBody>
      </p:sp>
      <p:sp>
        <p:nvSpPr>
          <p:cNvPr id="96" name="TextBox 95"/>
          <p:cNvSpPr txBox="1"/>
          <p:nvPr/>
        </p:nvSpPr>
        <p:spPr>
          <a:xfrm>
            <a:off x="14977964" y="18148776"/>
            <a:ext cx="1440160" cy="646331"/>
          </a:xfrm>
          <a:prstGeom prst="rect">
            <a:avLst/>
          </a:prstGeom>
          <a:noFill/>
        </p:spPr>
        <p:txBody>
          <a:bodyPr wrap="square" rtlCol="0">
            <a:spAutoFit/>
          </a:bodyPr>
          <a:lstStyle/>
          <a:p>
            <a:r>
              <a:rPr lang="en-US" sz="3600" dirty="0">
                <a:solidFill>
                  <a:srgbClr val="000000"/>
                </a:solidFill>
              </a:rPr>
              <a:t>A</a:t>
            </a:r>
          </a:p>
        </p:txBody>
      </p:sp>
      <p:sp>
        <p:nvSpPr>
          <p:cNvPr id="102" name="TextBox 101"/>
          <p:cNvSpPr txBox="1"/>
          <p:nvPr/>
        </p:nvSpPr>
        <p:spPr>
          <a:xfrm>
            <a:off x="21265289" y="18147035"/>
            <a:ext cx="1273515" cy="646331"/>
          </a:xfrm>
          <a:prstGeom prst="rect">
            <a:avLst/>
          </a:prstGeom>
          <a:noFill/>
        </p:spPr>
        <p:txBody>
          <a:bodyPr wrap="square" rtlCol="0">
            <a:spAutoFit/>
          </a:bodyPr>
          <a:lstStyle/>
          <a:p>
            <a:r>
              <a:rPr lang="en-US" sz="3600" dirty="0">
                <a:solidFill>
                  <a:srgbClr val="000000"/>
                </a:solidFill>
              </a:rPr>
              <a:t>B</a:t>
            </a:r>
          </a:p>
        </p:txBody>
      </p:sp>
      <p:sp>
        <p:nvSpPr>
          <p:cNvPr id="113" name="Rectangle 49"/>
          <p:cNvSpPr>
            <a:spLocks noChangeArrowheads="1"/>
          </p:cNvSpPr>
          <p:nvPr/>
        </p:nvSpPr>
        <p:spPr bwMode="auto">
          <a:xfrm>
            <a:off x="14761940" y="24250580"/>
            <a:ext cx="13572000" cy="522352"/>
          </a:xfrm>
          <a:prstGeom prst="rect">
            <a:avLst/>
          </a:prstGeom>
          <a:solidFill>
            <a:srgbClr val="637F26"/>
          </a:solidFill>
          <a:ln>
            <a:noFill/>
          </a:ln>
        </p:spPr>
        <p:txBody>
          <a:bodyPr wrap="square" lIns="90580" tIns="45290" rIns="90580" bIns="45290">
            <a:spAutoFit/>
          </a:bodyPr>
          <a:lstStyle/>
          <a:p>
            <a:pPr algn="ctr"/>
            <a:r>
              <a:rPr lang="en-US" sz="2800" dirty="0"/>
              <a:t>Results Summary Statement – State your finding from this section</a:t>
            </a:r>
            <a:endParaRPr lang="en-US" sz="2800" dirty="0"/>
          </a:p>
        </p:txBody>
      </p:sp>
      <p:sp>
        <p:nvSpPr>
          <p:cNvPr id="118" name="TextBox 117"/>
          <p:cNvSpPr txBox="1"/>
          <p:nvPr/>
        </p:nvSpPr>
        <p:spPr>
          <a:xfrm>
            <a:off x="19088100" y="25270619"/>
            <a:ext cx="1440160" cy="646331"/>
          </a:xfrm>
          <a:prstGeom prst="rect">
            <a:avLst/>
          </a:prstGeom>
          <a:noFill/>
        </p:spPr>
        <p:txBody>
          <a:bodyPr wrap="square" rtlCol="0">
            <a:spAutoFit/>
          </a:bodyPr>
          <a:lstStyle/>
          <a:p>
            <a:r>
              <a:rPr lang="en-US" sz="3600" dirty="0">
                <a:solidFill>
                  <a:srgbClr val="000000"/>
                </a:solidFill>
              </a:rPr>
              <a:t>B</a:t>
            </a:r>
          </a:p>
        </p:txBody>
      </p:sp>
      <p:sp>
        <p:nvSpPr>
          <p:cNvPr id="38" name="TextBox 37"/>
          <p:cNvSpPr txBox="1"/>
          <p:nvPr/>
        </p:nvSpPr>
        <p:spPr>
          <a:xfrm>
            <a:off x="28768627" y="23643450"/>
            <a:ext cx="13572000" cy="1200329"/>
          </a:xfrm>
          <a:prstGeom prst="rect">
            <a:avLst/>
          </a:prstGeom>
          <a:noFill/>
        </p:spPr>
        <p:txBody>
          <a:bodyPr wrap="square" rtlCol="0">
            <a:spAutoFit/>
          </a:bodyPr>
          <a:lstStyle/>
          <a:p>
            <a:pPr marL="342900" indent="-342900">
              <a:buFont typeface="Arial"/>
              <a:buChar char="•"/>
            </a:pPr>
            <a:r>
              <a:rPr lang="en-US" dirty="0" smtClean="0">
                <a:solidFill>
                  <a:srgbClr val="000000"/>
                </a:solidFill>
              </a:rPr>
              <a:t>Describe what the next step </a:t>
            </a:r>
            <a:r>
              <a:rPr lang="en-US" dirty="0" smtClean="0">
                <a:solidFill>
                  <a:srgbClr val="000000"/>
                </a:solidFill>
              </a:rPr>
              <a:t>will/should be (Ex. </a:t>
            </a:r>
            <a:r>
              <a:rPr lang="en-US" dirty="0" smtClean="0">
                <a:solidFill>
                  <a:srgbClr val="000000"/>
                </a:solidFill>
              </a:rPr>
              <a:t>These </a:t>
            </a:r>
            <a:r>
              <a:rPr lang="en-US" dirty="0" smtClean="0">
                <a:solidFill>
                  <a:srgbClr val="000000"/>
                </a:solidFill>
              </a:rPr>
              <a:t>experiments will be </a:t>
            </a:r>
            <a:r>
              <a:rPr lang="en-US" dirty="0" smtClean="0">
                <a:solidFill>
                  <a:srgbClr val="000000"/>
                </a:solidFill>
              </a:rPr>
              <a:t>repeated…)</a:t>
            </a:r>
          </a:p>
          <a:p>
            <a:pPr marL="342900" indent="-342900">
              <a:buFont typeface="Arial"/>
              <a:buChar char="•"/>
            </a:pPr>
            <a:r>
              <a:rPr lang="en-US" dirty="0" smtClean="0">
                <a:solidFill>
                  <a:srgbClr val="000000"/>
                </a:solidFill>
              </a:rPr>
              <a:t>What limitations in your data do you want to overcome in future experiments (Ex. The additional quantification of… or We plan </a:t>
            </a:r>
            <a:r>
              <a:rPr lang="en-US" dirty="0" smtClean="0">
                <a:solidFill>
                  <a:srgbClr val="000000"/>
                </a:solidFill>
              </a:rPr>
              <a:t>to experiment with </a:t>
            </a:r>
            <a:r>
              <a:rPr lang="en-US" dirty="0" smtClean="0">
                <a:solidFill>
                  <a:srgbClr val="000000"/>
                </a:solidFill>
              </a:rPr>
              <a:t>various…)</a:t>
            </a:r>
            <a:endParaRPr lang="en-US" dirty="0">
              <a:solidFill>
                <a:srgbClr val="000000"/>
              </a:solidFill>
            </a:endParaRPr>
          </a:p>
        </p:txBody>
      </p:sp>
      <p:sp>
        <p:nvSpPr>
          <p:cNvPr id="40" name="TextBox 39"/>
          <p:cNvSpPr txBox="1"/>
          <p:nvPr/>
        </p:nvSpPr>
        <p:spPr>
          <a:xfrm>
            <a:off x="28947516" y="4969571"/>
            <a:ext cx="505267" cy="646331"/>
          </a:xfrm>
          <a:prstGeom prst="rect">
            <a:avLst/>
          </a:prstGeom>
          <a:noFill/>
        </p:spPr>
        <p:txBody>
          <a:bodyPr wrap="none" rtlCol="0">
            <a:spAutoFit/>
          </a:bodyPr>
          <a:lstStyle/>
          <a:p>
            <a:r>
              <a:rPr lang="en-US" sz="3600" dirty="0" smtClean="0"/>
              <a:t>A</a:t>
            </a:r>
            <a:endParaRPr lang="en-US" sz="3600" dirty="0"/>
          </a:p>
        </p:txBody>
      </p:sp>
      <p:sp>
        <p:nvSpPr>
          <p:cNvPr id="114" name="Rectangle 49"/>
          <p:cNvSpPr>
            <a:spLocks noChangeArrowheads="1"/>
          </p:cNvSpPr>
          <p:nvPr/>
        </p:nvSpPr>
        <p:spPr bwMode="auto">
          <a:xfrm>
            <a:off x="28875508" y="29289979"/>
            <a:ext cx="13572000" cy="522352"/>
          </a:xfrm>
          <a:prstGeom prst="rect">
            <a:avLst/>
          </a:prstGeom>
          <a:solidFill>
            <a:srgbClr val="A6A6A6"/>
          </a:solidFill>
          <a:ln>
            <a:noFill/>
          </a:ln>
        </p:spPr>
        <p:txBody>
          <a:bodyPr wrap="square" lIns="90580" tIns="45290" rIns="90580" bIns="45290">
            <a:spAutoFit/>
          </a:bodyPr>
          <a:lstStyle/>
          <a:p>
            <a:pPr algn="ctr"/>
            <a:r>
              <a:rPr lang="en-GB" sz="2800" dirty="0" smtClean="0"/>
              <a:t>Literature Cited</a:t>
            </a:r>
            <a:endParaRPr lang="en-GB" sz="2800" dirty="0"/>
          </a:p>
        </p:txBody>
      </p:sp>
      <p:sp>
        <p:nvSpPr>
          <p:cNvPr id="115" name="Rectangle 18"/>
          <p:cNvSpPr>
            <a:spLocks noChangeArrowheads="1"/>
          </p:cNvSpPr>
          <p:nvPr/>
        </p:nvSpPr>
        <p:spPr bwMode="auto">
          <a:xfrm>
            <a:off x="576364" y="5473627"/>
            <a:ext cx="13572000" cy="23074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0572" tIns="45286" rIns="90572" bIns="45286">
            <a:spAutoFit/>
          </a:bodyPr>
          <a:lstStyle/>
          <a:p>
            <a:pPr marL="342900" indent="-342900">
              <a:buFont typeface="Arial"/>
              <a:buChar char="•"/>
            </a:pPr>
            <a:r>
              <a:rPr lang="en-CA" dirty="0" smtClean="0"/>
              <a:t>Briefly introduce your subject</a:t>
            </a:r>
            <a:endParaRPr lang="en-GB" dirty="0" smtClean="0"/>
          </a:p>
          <a:p>
            <a:pPr marL="342900" indent="-342900">
              <a:buFont typeface="Arial"/>
              <a:buChar char="•"/>
            </a:pPr>
            <a:r>
              <a:rPr lang="en-US" dirty="0" smtClean="0"/>
              <a:t>Provide a brief overview of past research – only what is necessary to understand the poster</a:t>
            </a:r>
          </a:p>
          <a:p>
            <a:pPr marL="342900" indent="-342900">
              <a:buFont typeface="Arial"/>
              <a:buChar char="•"/>
            </a:pPr>
            <a:r>
              <a:rPr lang="en-US" dirty="0" smtClean="0"/>
              <a:t>What question are you trying to answer and why is it important </a:t>
            </a:r>
            <a:r>
              <a:rPr lang="en-US" dirty="0" smtClean="0"/>
              <a:t>(ex</a:t>
            </a:r>
            <a:r>
              <a:rPr lang="en-US" dirty="0"/>
              <a:t>. An outstanding question in</a:t>
            </a:r>
            <a:r>
              <a:rPr lang="en-US" dirty="0" smtClean="0"/>
              <a:t>...)</a:t>
            </a:r>
          </a:p>
          <a:p>
            <a:pPr marL="342900" indent="-342900">
              <a:buFont typeface="Arial"/>
              <a:buChar char="•"/>
            </a:pPr>
            <a:r>
              <a:rPr lang="en-US" dirty="0" smtClean="0"/>
              <a:t>Explain </a:t>
            </a:r>
            <a:r>
              <a:rPr lang="en-US" dirty="0"/>
              <a:t>what </a:t>
            </a:r>
            <a:r>
              <a:rPr lang="en-US" dirty="0" smtClean="0"/>
              <a:t>unique group or sample type you examined (ex. We </a:t>
            </a:r>
            <a:r>
              <a:rPr lang="en-US" dirty="0"/>
              <a:t>examined… </a:t>
            </a:r>
            <a:r>
              <a:rPr lang="en-US" dirty="0" smtClean="0"/>
              <a:t>)</a:t>
            </a:r>
            <a:endParaRPr lang="en-US" dirty="0"/>
          </a:p>
          <a:p>
            <a:pPr marL="342900" indent="-342900">
              <a:buFont typeface="Arial"/>
              <a:buChar char="•"/>
            </a:pPr>
            <a:r>
              <a:rPr lang="en-US" dirty="0" smtClean="0"/>
              <a:t>What process did you perform </a:t>
            </a:r>
            <a:r>
              <a:rPr lang="en-US" dirty="0" smtClean="0"/>
              <a:t>and what </a:t>
            </a:r>
            <a:r>
              <a:rPr lang="en-US" dirty="0" smtClean="0"/>
              <a:t>data did you need to collect in order to best answer your experimental question (ex. In order to assess this it was necessary to.. </a:t>
            </a:r>
            <a:r>
              <a:rPr lang="en-US" dirty="0" err="1" smtClean="0"/>
              <a:t>i</a:t>
            </a:r>
            <a:r>
              <a:rPr lang="en-US" dirty="0" smtClean="0"/>
              <a:t>)… ii) …iii)...)</a:t>
            </a:r>
            <a:endParaRPr lang="en-US" dirty="0" smtClean="0"/>
          </a:p>
        </p:txBody>
      </p:sp>
      <p:sp>
        <p:nvSpPr>
          <p:cNvPr id="116" name="TextBox 115"/>
          <p:cNvSpPr txBox="1"/>
          <p:nvPr/>
        </p:nvSpPr>
        <p:spPr>
          <a:xfrm>
            <a:off x="7345116" y="27076027"/>
            <a:ext cx="304440" cy="461665"/>
          </a:xfrm>
          <a:prstGeom prst="rect">
            <a:avLst/>
          </a:prstGeom>
          <a:noFill/>
        </p:spPr>
        <p:txBody>
          <a:bodyPr wrap="none" rtlCol="0">
            <a:spAutoFit/>
          </a:bodyPr>
          <a:lstStyle/>
          <a:p>
            <a:r>
              <a:rPr lang="en-US" dirty="0" smtClean="0">
                <a:solidFill>
                  <a:schemeClr val="bg1"/>
                </a:solidFill>
              </a:rPr>
              <a:t>*</a:t>
            </a:r>
            <a:endParaRPr lang="en-US" dirty="0">
              <a:solidFill>
                <a:schemeClr val="bg1"/>
              </a:solidFill>
            </a:endParaRPr>
          </a:p>
        </p:txBody>
      </p:sp>
      <p:sp>
        <p:nvSpPr>
          <p:cNvPr id="119" name="TextBox 118"/>
          <p:cNvSpPr txBox="1"/>
          <p:nvPr/>
        </p:nvSpPr>
        <p:spPr>
          <a:xfrm>
            <a:off x="10234978" y="12936955"/>
            <a:ext cx="3834660" cy="3046988"/>
          </a:xfrm>
          <a:prstGeom prst="rect">
            <a:avLst/>
          </a:prstGeom>
          <a:solidFill>
            <a:schemeClr val="bg1"/>
          </a:solidFill>
          <a:ln w="76200">
            <a:solidFill>
              <a:schemeClr val="bg1">
                <a:lumMod val="50000"/>
              </a:schemeClr>
            </a:solidFill>
          </a:ln>
        </p:spPr>
        <p:txBody>
          <a:bodyPr wrap="square" rtlCol="0">
            <a:spAutoFit/>
          </a:bodyPr>
          <a:lstStyle/>
          <a:p>
            <a:pPr algn="ctr"/>
            <a:r>
              <a:rPr lang="en-CA" dirty="0" smtClean="0">
                <a:solidFill>
                  <a:schemeClr val="bg1">
                    <a:lumMod val="50000"/>
                  </a:schemeClr>
                </a:solidFill>
              </a:rPr>
              <a:t>Insert a Diagram or image to help explain your methods</a:t>
            </a: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p:txBody>
      </p:sp>
      <p:sp>
        <p:nvSpPr>
          <p:cNvPr id="120" name="TextBox 119"/>
          <p:cNvSpPr txBox="1"/>
          <p:nvPr/>
        </p:nvSpPr>
        <p:spPr>
          <a:xfrm>
            <a:off x="432348" y="24256443"/>
            <a:ext cx="13572000" cy="2677656"/>
          </a:xfrm>
          <a:prstGeom prst="rect">
            <a:avLst/>
          </a:prstGeom>
          <a:solidFill>
            <a:schemeClr val="bg1"/>
          </a:solidFill>
          <a:ln w="76200">
            <a:solidFill>
              <a:schemeClr val="bg1">
                <a:lumMod val="50000"/>
              </a:schemeClr>
            </a:solidFill>
          </a:ln>
        </p:spPr>
        <p:txBody>
          <a:bodyPr wrap="square" rtlCol="0">
            <a:spAutoFit/>
          </a:bodyPr>
          <a:lstStyle/>
          <a:p>
            <a:pPr algn="ctr"/>
            <a:r>
              <a:rPr lang="en-CA" dirty="0" smtClean="0">
                <a:solidFill>
                  <a:schemeClr val="bg1">
                    <a:lumMod val="50000"/>
                  </a:schemeClr>
                </a:solidFill>
              </a:rPr>
              <a:t>Insert a Diagram or image to help explain your methods</a:t>
            </a: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p:txBody>
      </p:sp>
      <p:sp>
        <p:nvSpPr>
          <p:cNvPr id="121" name="TextBox 120"/>
          <p:cNvSpPr txBox="1"/>
          <p:nvPr/>
        </p:nvSpPr>
        <p:spPr>
          <a:xfrm>
            <a:off x="14704136" y="5735714"/>
            <a:ext cx="13572000" cy="4154984"/>
          </a:xfrm>
          <a:prstGeom prst="rect">
            <a:avLst/>
          </a:prstGeom>
          <a:solidFill>
            <a:schemeClr val="bg1"/>
          </a:solidFill>
          <a:ln w="76200">
            <a:solidFill>
              <a:schemeClr val="bg1">
                <a:lumMod val="50000"/>
              </a:schemeClr>
            </a:solidFill>
          </a:ln>
        </p:spPr>
        <p:txBody>
          <a:bodyPr wrap="square" rtlCol="0" anchor="ctr">
            <a:spAutoFit/>
          </a:bodyPr>
          <a:lstStyle/>
          <a:p>
            <a:pPr algn="ctr"/>
            <a:r>
              <a:rPr lang="en-CA" dirty="0" smtClean="0">
                <a:solidFill>
                  <a:schemeClr val="bg1">
                    <a:lumMod val="50000"/>
                  </a:schemeClr>
                </a:solidFill>
              </a:rPr>
              <a:t>Spend the time to create a summary diagram that outlines the differences that you have found.</a:t>
            </a:r>
          </a:p>
          <a:p>
            <a:pPr algn="ctr"/>
            <a:r>
              <a:rPr lang="en-CA" dirty="0" smtClean="0">
                <a:solidFill>
                  <a:schemeClr val="bg1">
                    <a:lumMod val="50000"/>
                  </a:schemeClr>
                </a:solidFill>
              </a:rPr>
              <a:t>It can be done for any research, you just need to take the time to think it through.</a:t>
            </a:r>
          </a:p>
          <a:p>
            <a:pPr algn="ctr"/>
            <a:r>
              <a:rPr lang="en-CA" dirty="0" smtClean="0">
                <a:solidFill>
                  <a:schemeClr val="bg1">
                    <a:lumMod val="50000"/>
                  </a:schemeClr>
                </a:solidFill>
              </a:rPr>
              <a:t>Color code elements to easily distinguish differences.</a:t>
            </a:r>
          </a:p>
          <a:p>
            <a:pPr algn="ctr"/>
            <a:r>
              <a:rPr lang="en-CA" dirty="0" smtClean="0">
                <a:solidFill>
                  <a:schemeClr val="bg1">
                    <a:lumMod val="50000"/>
                  </a:schemeClr>
                </a:solidFill>
              </a:rPr>
              <a:t>If well done, this could be the best feature of your poster.</a:t>
            </a:r>
          </a:p>
          <a:p>
            <a:pPr algn="ctr"/>
            <a:r>
              <a:rPr lang="en-CA" dirty="0" smtClean="0">
                <a:solidFill>
                  <a:schemeClr val="bg1">
                    <a:lumMod val="50000"/>
                  </a:schemeClr>
                </a:solidFill>
              </a:rPr>
              <a:t>These can be easily made in a separate </a:t>
            </a:r>
            <a:r>
              <a:rPr lang="en-CA" dirty="0" err="1" smtClean="0">
                <a:solidFill>
                  <a:schemeClr val="bg1">
                    <a:lumMod val="50000"/>
                  </a:schemeClr>
                </a:solidFill>
              </a:rPr>
              <a:t>powerpoint</a:t>
            </a:r>
            <a:r>
              <a:rPr lang="en-CA" dirty="0" smtClean="0">
                <a:solidFill>
                  <a:schemeClr val="bg1">
                    <a:lumMod val="50000"/>
                  </a:schemeClr>
                </a:solidFill>
              </a:rPr>
              <a:t> file, and added to your poster as an image.</a:t>
            </a:r>
          </a:p>
          <a:p>
            <a:pPr algn="ctr"/>
            <a:r>
              <a:rPr lang="en-CA" dirty="0" smtClean="0">
                <a:solidFill>
                  <a:schemeClr val="bg1">
                    <a:lumMod val="50000"/>
                  </a:schemeClr>
                </a:solidFill>
              </a:rPr>
              <a:t>These make a great addition to your Conclusion section in your thesis or paper.</a:t>
            </a:r>
            <a:endParaRPr lang="en-CA" dirty="0">
              <a:solidFill>
                <a:schemeClr val="bg1">
                  <a:lumMod val="50000"/>
                </a:schemeClr>
              </a:solidFill>
            </a:endParaRPr>
          </a:p>
          <a:p>
            <a:pPr algn="ctr"/>
            <a:endParaRPr lang="en-CA" dirty="0" smtClean="0">
              <a:solidFill>
                <a:schemeClr val="bg1"/>
              </a:solidFill>
            </a:endParaRPr>
          </a:p>
          <a:p>
            <a:pPr algn="ctr"/>
            <a:endParaRPr lang="en-CA" dirty="0" smtClean="0">
              <a:solidFill>
                <a:schemeClr val="bg1"/>
              </a:solidFill>
            </a:endParaRPr>
          </a:p>
          <a:p>
            <a:pPr algn="ctr"/>
            <a:endParaRPr lang="en-CA" dirty="0">
              <a:solidFill>
                <a:schemeClr val="bg1"/>
              </a:solidFill>
            </a:endParaRPr>
          </a:p>
          <a:p>
            <a:pPr algn="ctr"/>
            <a:endParaRPr lang="en-CA" dirty="0" smtClean="0">
              <a:solidFill>
                <a:schemeClr val="bg1"/>
              </a:solidFill>
            </a:endParaRPr>
          </a:p>
          <a:p>
            <a:pPr algn="ctr"/>
            <a:endParaRPr lang="en-CA" dirty="0">
              <a:solidFill>
                <a:schemeClr val="bg1"/>
              </a:solidFill>
            </a:endParaRPr>
          </a:p>
        </p:txBody>
      </p:sp>
      <p:sp>
        <p:nvSpPr>
          <p:cNvPr id="122" name="TextBox 121"/>
          <p:cNvSpPr txBox="1"/>
          <p:nvPr/>
        </p:nvSpPr>
        <p:spPr>
          <a:xfrm>
            <a:off x="14973300" y="12551341"/>
            <a:ext cx="2849992" cy="2677656"/>
          </a:xfrm>
          <a:prstGeom prst="rect">
            <a:avLst/>
          </a:prstGeom>
          <a:solidFill>
            <a:schemeClr val="bg1"/>
          </a:solidFill>
          <a:ln w="76200">
            <a:solidFill>
              <a:schemeClr val="bg1">
                <a:lumMod val="50000"/>
              </a:schemeClr>
            </a:solidFill>
          </a:ln>
        </p:spPr>
        <p:txBody>
          <a:bodyPr wrap="square" rtlCol="0">
            <a:spAutoFit/>
          </a:bodyPr>
          <a:lstStyle/>
          <a:p>
            <a:pPr algn="ctr"/>
            <a:r>
              <a:rPr lang="en-CA" dirty="0" smtClean="0">
                <a:solidFill>
                  <a:schemeClr val="bg1">
                    <a:lumMod val="50000"/>
                  </a:schemeClr>
                </a:solidFill>
              </a:rPr>
              <a:t>Insert an image to visualize what is being quantified in the graph to the right</a:t>
            </a:r>
            <a:endParaRPr lang="en-CA" dirty="0">
              <a:solidFill>
                <a:schemeClr val="bg1">
                  <a:lumMod val="50000"/>
                </a:schemeClr>
              </a:solidFill>
            </a:endParaRPr>
          </a:p>
          <a:p>
            <a:pPr algn="ctr"/>
            <a:endParaRPr lang="en-CA" dirty="0" smtClean="0">
              <a:solidFill>
                <a:schemeClr val="bg1">
                  <a:lumMod val="50000"/>
                </a:schemeClr>
              </a:solidFill>
            </a:endParaRPr>
          </a:p>
          <a:p>
            <a:pPr algn="ctr"/>
            <a:endParaRPr lang="en-CA" dirty="0">
              <a:solidFill>
                <a:schemeClr val="bg1">
                  <a:lumMod val="50000"/>
                </a:schemeClr>
              </a:solidFill>
            </a:endParaRPr>
          </a:p>
        </p:txBody>
      </p:sp>
      <p:sp>
        <p:nvSpPr>
          <p:cNvPr id="123" name="TextBox 122"/>
          <p:cNvSpPr txBox="1"/>
          <p:nvPr/>
        </p:nvSpPr>
        <p:spPr>
          <a:xfrm>
            <a:off x="21691174" y="12656617"/>
            <a:ext cx="2849992" cy="2677656"/>
          </a:xfrm>
          <a:prstGeom prst="rect">
            <a:avLst/>
          </a:prstGeom>
          <a:solidFill>
            <a:schemeClr val="bg1"/>
          </a:solidFill>
          <a:ln w="76200">
            <a:solidFill>
              <a:schemeClr val="bg1">
                <a:lumMod val="50000"/>
              </a:schemeClr>
            </a:solidFill>
          </a:ln>
        </p:spPr>
        <p:txBody>
          <a:bodyPr wrap="square" rtlCol="0">
            <a:spAutoFit/>
          </a:bodyPr>
          <a:lstStyle/>
          <a:p>
            <a:pPr algn="ctr"/>
            <a:r>
              <a:rPr lang="en-CA" dirty="0" smtClean="0">
                <a:solidFill>
                  <a:schemeClr val="bg1">
                    <a:lumMod val="50000"/>
                  </a:schemeClr>
                </a:solidFill>
              </a:rPr>
              <a:t>Insert an image to visualize what is being quantified in the graph to the right</a:t>
            </a:r>
            <a:endParaRPr lang="en-CA" dirty="0">
              <a:solidFill>
                <a:schemeClr val="bg1">
                  <a:lumMod val="50000"/>
                </a:schemeClr>
              </a:solidFill>
            </a:endParaRPr>
          </a:p>
          <a:p>
            <a:pPr algn="ctr"/>
            <a:endParaRPr lang="en-CA" dirty="0" smtClean="0">
              <a:solidFill>
                <a:schemeClr val="bg1"/>
              </a:solidFill>
            </a:endParaRPr>
          </a:p>
          <a:p>
            <a:pPr algn="ctr"/>
            <a:endParaRPr lang="en-CA" dirty="0">
              <a:solidFill>
                <a:schemeClr val="bg1">
                  <a:lumMod val="50000"/>
                </a:schemeClr>
              </a:solidFill>
            </a:endParaRPr>
          </a:p>
        </p:txBody>
      </p:sp>
      <p:pic>
        <p:nvPicPr>
          <p:cNvPr id="14362" name="Picture 14361"/>
          <p:cNvPicPr>
            <a:picLocks noChangeAspect="1"/>
          </p:cNvPicPr>
          <p:nvPr/>
        </p:nvPicPr>
        <p:blipFill>
          <a:blip r:embed="rId5"/>
          <a:stretch>
            <a:fillRect/>
          </a:stretch>
        </p:blipFill>
        <p:spPr>
          <a:xfrm>
            <a:off x="14683956" y="18631797"/>
            <a:ext cx="13811250" cy="4286250"/>
          </a:xfrm>
          <a:prstGeom prst="rect">
            <a:avLst/>
          </a:prstGeom>
        </p:spPr>
      </p:pic>
      <p:pic>
        <p:nvPicPr>
          <p:cNvPr id="14363" name="Picture 14362"/>
          <p:cNvPicPr>
            <a:picLocks noChangeAspect="1"/>
          </p:cNvPicPr>
          <p:nvPr/>
        </p:nvPicPr>
        <p:blipFill>
          <a:blip r:embed="rId6"/>
          <a:stretch>
            <a:fillRect/>
          </a:stretch>
        </p:blipFill>
        <p:spPr>
          <a:xfrm>
            <a:off x="14704136" y="25764559"/>
            <a:ext cx="9039225" cy="3924300"/>
          </a:xfrm>
          <a:prstGeom prst="rect">
            <a:avLst/>
          </a:prstGeom>
        </p:spPr>
      </p:pic>
      <p:sp>
        <p:nvSpPr>
          <p:cNvPr id="132" name="TextBox 131"/>
          <p:cNvSpPr txBox="1"/>
          <p:nvPr/>
        </p:nvSpPr>
        <p:spPr>
          <a:xfrm>
            <a:off x="14668500" y="30204908"/>
            <a:ext cx="13537504" cy="1015663"/>
          </a:xfrm>
          <a:prstGeom prst="rect">
            <a:avLst/>
          </a:prstGeom>
          <a:noFill/>
        </p:spPr>
        <p:txBody>
          <a:bodyPr wrap="square" rtlCol="0">
            <a:spAutoFit/>
          </a:bodyPr>
          <a:lstStyle/>
          <a:p>
            <a:r>
              <a:rPr lang="en-US" sz="2000" dirty="0"/>
              <a:t>Brief </a:t>
            </a:r>
            <a:r>
              <a:rPr lang="en-US" sz="2000" dirty="0" smtClean="0"/>
              <a:t>description: Graph axis titles should be large enough to easily read from a distance. Try to coordinate colors on your graphs with that of your poster for a unified design. Be consistent by using the same symbol or color to represent the same group throughout all figures. </a:t>
            </a:r>
            <a:endParaRPr lang="en-US" sz="2000" dirty="0"/>
          </a:p>
        </p:txBody>
      </p:sp>
      <p:sp>
        <p:nvSpPr>
          <p:cNvPr id="133" name="TextBox 132"/>
          <p:cNvSpPr txBox="1"/>
          <p:nvPr/>
        </p:nvSpPr>
        <p:spPr>
          <a:xfrm>
            <a:off x="28875508" y="12188653"/>
            <a:ext cx="13537504" cy="400110"/>
          </a:xfrm>
          <a:prstGeom prst="rect">
            <a:avLst/>
          </a:prstGeom>
          <a:noFill/>
        </p:spPr>
        <p:txBody>
          <a:bodyPr wrap="square" rtlCol="0">
            <a:spAutoFit/>
          </a:bodyPr>
          <a:lstStyle/>
          <a:p>
            <a:r>
              <a:rPr lang="en-US" sz="2000" dirty="0"/>
              <a:t>Brief </a:t>
            </a:r>
            <a:r>
              <a:rPr lang="en-US" sz="2000" dirty="0" smtClean="0"/>
              <a:t>description: </a:t>
            </a:r>
            <a:endParaRPr lang="en-US" sz="2000" dirty="0"/>
          </a:p>
        </p:txBody>
      </p:sp>
      <p:sp>
        <p:nvSpPr>
          <p:cNvPr id="139" name="TextBox 138"/>
          <p:cNvSpPr txBox="1"/>
          <p:nvPr/>
        </p:nvSpPr>
        <p:spPr>
          <a:xfrm>
            <a:off x="35062852" y="27457271"/>
            <a:ext cx="7330098" cy="1200329"/>
          </a:xfrm>
          <a:prstGeom prst="rect">
            <a:avLst/>
          </a:prstGeom>
          <a:solidFill>
            <a:schemeClr val="bg1"/>
          </a:solidFill>
          <a:ln w="76200">
            <a:solidFill>
              <a:schemeClr val="bg1">
                <a:lumMod val="50000"/>
              </a:schemeClr>
            </a:solidFill>
          </a:ln>
        </p:spPr>
        <p:txBody>
          <a:bodyPr wrap="square" rtlCol="0">
            <a:spAutoFit/>
          </a:bodyPr>
          <a:lstStyle/>
          <a:p>
            <a:pPr algn="ctr" defTabSz="942975"/>
            <a:r>
              <a:rPr lang="en-CA" dirty="0" smtClean="0">
                <a:solidFill>
                  <a:schemeClr val="bg1">
                    <a:lumMod val="50000"/>
                  </a:schemeClr>
                </a:solidFill>
              </a:rPr>
              <a:t>Add the logo(s) from your funding organization</a:t>
            </a:r>
          </a:p>
          <a:p>
            <a:pPr algn="ctr" defTabSz="942975"/>
            <a:endParaRPr lang="en-CA" dirty="0" smtClean="0">
              <a:solidFill>
                <a:schemeClr val="bg1">
                  <a:lumMod val="50000"/>
                </a:schemeClr>
              </a:solidFill>
            </a:endParaRPr>
          </a:p>
          <a:p>
            <a:pPr algn="ctr"/>
            <a:endParaRPr lang="en-CA" dirty="0">
              <a:solidFill>
                <a:schemeClr val="bg1">
                  <a:lumMod val="50000"/>
                </a:schemeClr>
              </a:solidFill>
            </a:endParaRPr>
          </a:p>
        </p:txBody>
      </p:sp>
      <p:sp>
        <p:nvSpPr>
          <p:cNvPr id="14369" name="Chord 14368"/>
          <p:cNvSpPr/>
          <p:nvPr/>
        </p:nvSpPr>
        <p:spPr bwMode="auto">
          <a:xfrm rot="16200000">
            <a:off x="38013623" y="2337612"/>
            <a:ext cx="1983047" cy="1199107"/>
          </a:xfrm>
          <a:prstGeom prst="chord">
            <a:avLst>
              <a:gd name="adj1" fmla="val 2831595"/>
              <a:gd name="adj2" fmla="val 18877107"/>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tx1"/>
              </a:solidFill>
              <a:effectLst/>
              <a:latin typeface="Arial" pitchFamily="-10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1083</Words>
  <Application>Microsoft Office PowerPoint</Application>
  <PresentationFormat>Custom</PresentationFormat>
  <Paragraphs>118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ＭＳ Ｐゴシック</vt:lpstr>
      <vt:lpstr>Arial</vt:lpstr>
      <vt:lpstr>Times</vt:lpstr>
      <vt:lpstr>Times New Roman</vt:lpstr>
      <vt:lpstr>Blank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Template</dc:title>
  <dc:creator/>
  <cp:lastModifiedBy/>
  <cp:revision>1</cp:revision>
  <dcterms:created xsi:type="dcterms:W3CDTF">2015-02-13T18:11:21Z</dcterms:created>
  <dcterms:modified xsi:type="dcterms:W3CDTF">2015-02-13T22:11:06Z</dcterms:modified>
</cp:coreProperties>
</file>